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media/image9.png" ContentType="image/png"/>
  <Override PartName="/ppt/media/image2.png" ContentType="image/png"/>
  <Override PartName="/ppt/media/image6.png" ContentType="image/png"/>
  <Override PartName="/ppt/media/image4.png" ContentType="image/png"/>
  <Override PartName="/ppt/media/image21.jpeg" ContentType="image/jpeg"/>
  <Override PartName="/ppt/media/image20.jpeg" ContentType="image/jpeg"/>
  <Override PartName="/ppt/media/image7.jpeg" ContentType="image/jpeg"/>
  <Override PartName="/ppt/media/image22.png" ContentType="image/png"/>
  <Override PartName="/ppt/media/image19.png" ContentType="image/png"/>
  <Override PartName="/ppt/media/image5.jpeg" ContentType="image/jpeg"/>
  <Override PartName="/ppt/media/image3.jpeg" ContentType="image/jpeg"/>
  <Override PartName="/ppt/media/image1.jpeg" ContentType="image/jpeg"/>
  <Override PartName="/ppt/media/image8.jpeg" ContentType="image/jpeg"/>
  <Override PartName="/ppt/media/image10.png" ContentType="image/png"/>
  <Override PartName="/ppt/media/image14.png" ContentType="image/png"/>
  <Override PartName="/ppt/media/image16.jpeg" ContentType="image/jpeg"/>
  <Override PartName="/ppt/media/image12.jpeg" ContentType="image/jpeg"/>
  <Override PartName="/ppt/media/image11.jpeg" ContentType="image/jpeg"/>
  <Override PartName="/ppt/media/image13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solidFill>
          <a:srgbClr val="e6b9b8"/>
        </a:solidFill>
        <a:ln w="9360">
          <a:solidFill>
            <a:srgbClr val="878787"/>
          </a:solidFill>
          <a:round/>
        </a:ln>
      </c:spPr>
    </c:floor>
    <c:sideWall>
      <c:spPr>
        <a:solidFill>
          <a:srgbClr val="b9cde5"/>
        </a:solidFill>
        <a:ln w="25560">
          <a:solidFill>
            <a:srgbClr val="4bacc6"/>
          </a:solidFill>
          <a:round/>
        </a:ln>
      </c:spPr>
    </c:sideWall>
    <c:backWall>
      <c:spPr>
        <a:solidFill>
          <a:srgbClr val="b9cde5"/>
        </a:solidFill>
        <a:ln w="25560">
          <a:solidFill>
            <a:srgbClr val="4bacc6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135631083453008"/>
          <c:y val="0.0602727272727273"/>
          <c:w val="0.986330514334344"/>
          <c:h val="0.798727272727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00999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999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999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00772963760527791"/>
                  <c:y val="0.09958312712728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264923594575116"/>
                  <c:y val="0.12532433015625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120</c:v>
                </c:pt>
                <c:pt idx="1">
                  <c:v>450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rgbClr val="ff660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660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660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428779190019076"/>
                  <c:y val="0.10464872589914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911187930685765"/>
                  <c:y val="0.12838240195533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95</c:v>
                </c:pt>
                <c:pt idx="1">
                  <c:v>340</c:v>
                </c:pt>
              </c:numCache>
            </c:numRef>
          </c:val>
        </c:ser>
        <c:gapWidth val="150"/>
        <c:shape val="box"/>
        <c:axId val="90042888"/>
        <c:axId val="85466594"/>
        <c:axId val="0"/>
      </c:bar3DChart>
      <c:catAx>
        <c:axId val="90042888"/>
        <c:scaling>
          <c:orientation val="minMax"/>
        </c:scaling>
        <c:delete val="0"/>
        <c:axPos val="b"/>
        <c:numFmt formatCode="[$-419]dd/mm/yyyy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85466594"/>
        <c:crosses val="autoZero"/>
        <c:auto val="1"/>
        <c:lblAlgn val="ctr"/>
        <c:lblOffset val="100"/>
        <c:noMultiLvlLbl val="0"/>
      </c:catAx>
      <c:valAx>
        <c:axId val="8546659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0042888"/>
        <c:crossBetween val="between"/>
      </c:valAx>
    </c:plotArea>
    <c:plotVisOnly val="1"/>
    <c:dispBlanksAs val="gap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8D014-1CE0-4844-9691-0AEB168EF77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222425AF-B2A5-4FFD-9481-6105BA097E84}">
      <dgm:prSet phldrT="[Текст]"/>
      <dgm:spPr>
        <a:solidFill>
          <a:srgbClr val="009999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ru-RU" dirty="0" smtClean="0"/>
            <a:t>Федеральный-0</a:t>
          </a:r>
          <a:endParaRPr lang="ru-RU" dirty="0"/>
        </a:p>
      </dgm:t>
    </dgm:pt>
    <dgm:pt modelId="{4A006E76-0647-4D9D-BB81-2A86F00BF1F4}" type="parTrans" cxnId="{9822ADB6-0AAE-4A33-9DA1-D054B3816C40}">
      <dgm:prSet/>
      <dgm:spPr/>
      <dgm:t>
        <a:bodyPr/>
        <a:lstStyle/>
        <a:p>
          <a:endParaRPr lang="ru-RU"/>
        </a:p>
      </dgm:t>
    </dgm:pt>
    <dgm:pt modelId="{984AE082-0F50-4325-BB0B-AC54BD019D81}" type="sibTrans" cxnId="{9822ADB6-0AAE-4A33-9DA1-D054B3816C40}">
      <dgm:prSet/>
      <dgm:spPr/>
      <dgm:t>
        <a:bodyPr/>
        <a:lstStyle/>
        <a:p>
          <a:endParaRPr lang="ru-RU"/>
        </a:p>
      </dgm:t>
    </dgm:pt>
    <dgm:pt modelId="{06E3706E-B49B-46FC-AAFD-E2C219D51903}">
      <dgm:prSet phldrT="[Текст]"/>
      <dgm:spPr>
        <a:solidFill>
          <a:schemeClr val="accent6">
            <a:lumMod val="75000"/>
            <a:alpha val="9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ru-RU" dirty="0" smtClean="0"/>
            <a:t>Региональный -0</a:t>
          </a:r>
          <a:endParaRPr lang="ru-RU" dirty="0"/>
        </a:p>
      </dgm:t>
    </dgm:pt>
    <dgm:pt modelId="{AABF416C-7759-4B22-91D1-B8C7CE63DDB9}" type="parTrans" cxnId="{5EE83B95-D149-4282-B7FB-130D6E211751}">
      <dgm:prSet/>
      <dgm:spPr/>
      <dgm:t>
        <a:bodyPr/>
        <a:lstStyle/>
        <a:p>
          <a:endParaRPr lang="ru-RU"/>
        </a:p>
      </dgm:t>
    </dgm:pt>
    <dgm:pt modelId="{A7CC2A2E-BA25-4E21-A772-B38547CC356D}" type="sibTrans" cxnId="{5EE83B95-D149-4282-B7FB-130D6E211751}">
      <dgm:prSet/>
      <dgm:spPr/>
      <dgm:t>
        <a:bodyPr/>
        <a:lstStyle/>
        <a:p>
          <a:endParaRPr lang="ru-RU"/>
        </a:p>
      </dgm:t>
    </dgm:pt>
    <dgm:pt modelId="{9F07BCDF-894C-4502-9C4A-1B7817F4DA65}">
      <dgm:prSet phldrT="[Текст]" custT="1"/>
      <dgm:spPr>
        <a:solidFill>
          <a:srgbClr val="C00000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ru-RU" sz="3600" dirty="0" smtClean="0"/>
            <a:t>Местный- 4</a:t>
          </a:r>
          <a:endParaRPr lang="ru-RU" sz="2100" dirty="0"/>
        </a:p>
      </dgm:t>
    </dgm:pt>
    <dgm:pt modelId="{DC4CE56A-BCEA-4720-85BF-EAEC73D6280E}" type="parTrans" cxnId="{EDDE0E1E-E39A-45E9-81CA-DE671E797952}">
      <dgm:prSet/>
      <dgm:spPr/>
      <dgm:t>
        <a:bodyPr/>
        <a:lstStyle/>
        <a:p>
          <a:endParaRPr lang="ru-RU"/>
        </a:p>
      </dgm:t>
    </dgm:pt>
    <dgm:pt modelId="{A4E79DFE-87F9-4EE7-B507-C63FE014B848}" type="sibTrans" cxnId="{EDDE0E1E-E39A-45E9-81CA-DE671E797952}">
      <dgm:prSet/>
      <dgm:spPr/>
      <dgm:t>
        <a:bodyPr/>
        <a:lstStyle/>
        <a:p>
          <a:endParaRPr lang="ru-RU"/>
        </a:p>
      </dgm:t>
    </dgm:pt>
    <dgm:pt modelId="{617393F1-37F8-4282-AF6B-911866F7C16F}" type="pres">
      <dgm:prSet presAssocID="{8518D014-1CE0-4844-9691-0AEB168EF771}" presName="compositeShape" presStyleCnt="0">
        <dgm:presLayoutVars>
          <dgm:dir/>
          <dgm:resizeHandles/>
        </dgm:presLayoutVars>
      </dgm:prSet>
      <dgm:spPr/>
    </dgm:pt>
    <dgm:pt modelId="{5C0D6561-1354-4AB1-A4F3-92FCFB471267}" type="pres">
      <dgm:prSet presAssocID="{8518D014-1CE0-4844-9691-0AEB168EF771}" presName="pyramid" presStyleLbl="node1" presStyleIdx="0" presStyleCnt="1" custLinFactNeighborX="-26285" custLinFactNeighborY="321"/>
      <dgm:spPr/>
    </dgm:pt>
    <dgm:pt modelId="{D75263D8-3C55-472F-93AC-26316D755531}" type="pres">
      <dgm:prSet presAssocID="{8518D014-1CE0-4844-9691-0AEB168EF771}" presName="theList" presStyleCnt="0"/>
      <dgm:spPr/>
    </dgm:pt>
    <dgm:pt modelId="{03CD3134-0C1D-4E7B-97F1-2C6023B4DEC0}" type="pres">
      <dgm:prSet presAssocID="{222425AF-B2A5-4FFD-9481-6105BA097E84}" presName="aNode" presStyleLbl="fgAcc1" presStyleIdx="0" presStyleCnt="3" custScaleX="66173" custScaleY="29680" custLinFactY="624" custLinFactNeighborX="-643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3E49D-0DA3-4D06-AD4C-6B21BF00602F}" type="pres">
      <dgm:prSet presAssocID="{222425AF-B2A5-4FFD-9481-6105BA097E84}" presName="aSpace" presStyleCnt="0"/>
      <dgm:spPr/>
    </dgm:pt>
    <dgm:pt modelId="{95263FF1-2227-4206-8D59-8237132BED25}" type="pres">
      <dgm:prSet presAssocID="{06E3706E-B49B-46FC-AAFD-E2C219D51903}" presName="aNode" presStyleLbl="fgAcc1" presStyleIdx="1" presStyleCnt="3" custScaleX="87180" custScaleY="44108" custLinFactY="10999" custLinFactNeighborX="-617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AF3F7-C9AD-4026-845C-BF2C2142A43E}" type="pres">
      <dgm:prSet presAssocID="{06E3706E-B49B-46FC-AAFD-E2C219D51903}" presName="aSpace" presStyleCnt="0"/>
      <dgm:spPr/>
    </dgm:pt>
    <dgm:pt modelId="{13FB7A68-42E6-446C-A9FC-96090B672BDA}" type="pres">
      <dgm:prSet presAssocID="{9F07BCDF-894C-4502-9C4A-1B7817F4DA65}" presName="aNode" presStyleLbl="fgAcc1" presStyleIdx="2" presStyleCnt="3" custScaleX="118041" custScaleY="94823" custLinFactY="11077" custLinFactNeighborX="-598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DE294-83A4-4F35-8B2D-A55992DB875F}" type="pres">
      <dgm:prSet presAssocID="{9F07BCDF-894C-4502-9C4A-1B7817F4DA65}" presName="aSpace" presStyleCnt="0"/>
      <dgm:spPr/>
    </dgm:pt>
  </dgm:ptLst>
  <dgm:cxnLst>
    <dgm:cxn modelId="{FAE9720B-8C83-4D88-8091-9F873632C448}" type="presOf" srcId="{9F07BCDF-894C-4502-9C4A-1B7817F4DA65}" destId="{13FB7A68-42E6-446C-A9FC-96090B672BDA}" srcOrd="0" destOrd="0" presId="urn:microsoft.com/office/officeart/2005/8/layout/pyramid2"/>
    <dgm:cxn modelId="{9822ADB6-0AAE-4A33-9DA1-D054B3816C40}" srcId="{8518D014-1CE0-4844-9691-0AEB168EF771}" destId="{222425AF-B2A5-4FFD-9481-6105BA097E84}" srcOrd="0" destOrd="0" parTransId="{4A006E76-0647-4D9D-BB81-2A86F00BF1F4}" sibTransId="{984AE082-0F50-4325-BB0B-AC54BD019D81}"/>
    <dgm:cxn modelId="{EDDE0E1E-E39A-45E9-81CA-DE671E797952}" srcId="{8518D014-1CE0-4844-9691-0AEB168EF771}" destId="{9F07BCDF-894C-4502-9C4A-1B7817F4DA65}" srcOrd="2" destOrd="0" parTransId="{DC4CE56A-BCEA-4720-85BF-EAEC73D6280E}" sibTransId="{A4E79DFE-87F9-4EE7-B507-C63FE014B848}"/>
    <dgm:cxn modelId="{5EE83B95-D149-4282-B7FB-130D6E211751}" srcId="{8518D014-1CE0-4844-9691-0AEB168EF771}" destId="{06E3706E-B49B-46FC-AAFD-E2C219D51903}" srcOrd="1" destOrd="0" parTransId="{AABF416C-7759-4B22-91D1-B8C7CE63DDB9}" sibTransId="{A7CC2A2E-BA25-4E21-A772-B38547CC356D}"/>
    <dgm:cxn modelId="{DB0BC57A-9397-4B05-90AE-09590BC988F6}" type="presOf" srcId="{8518D014-1CE0-4844-9691-0AEB168EF771}" destId="{617393F1-37F8-4282-AF6B-911866F7C16F}" srcOrd="0" destOrd="0" presId="urn:microsoft.com/office/officeart/2005/8/layout/pyramid2"/>
    <dgm:cxn modelId="{F5DA855F-D6A5-4934-870A-FADBDEA588F1}" type="presOf" srcId="{222425AF-B2A5-4FFD-9481-6105BA097E84}" destId="{03CD3134-0C1D-4E7B-97F1-2C6023B4DEC0}" srcOrd="0" destOrd="0" presId="urn:microsoft.com/office/officeart/2005/8/layout/pyramid2"/>
    <dgm:cxn modelId="{F023EB27-B235-48BF-A957-BF1853612053}" type="presOf" srcId="{06E3706E-B49B-46FC-AAFD-E2C219D51903}" destId="{95263FF1-2227-4206-8D59-8237132BED25}" srcOrd="0" destOrd="0" presId="urn:microsoft.com/office/officeart/2005/8/layout/pyramid2"/>
    <dgm:cxn modelId="{C1ED75A1-BEB9-4DCF-839E-8AA5A7D80049}" type="presParOf" srcId="{617393F1-37F8-4282-AF6B-911866F7C16F}" destId="{5C0D6561-1354-4AB1-A4F3-92FCFB471267}" srcOrd="0" destOrd="0" presId="urn:microsoft.com/office/officeart/2005/8/layout/pyramid2"/>
    <dgm:cxn modelId="{0E1AFC37-1774-4729-83F9-FB4DCA66D26F}" type="presParOf" srcId="{617393F1-37F8-4282-AF6B-911866F7C16F}" destId="{D75263D8-3C55-472F-93AC-26316D755531}" srcOrd="1" destOrd="0" presId="urn:microsoft.com/office/officeart/2005/8/layout/pyramid2"/>
    <dgm:cxn modelId="{16F05557-7552-4EB7-A2EA-984411462732}" type="presParOf" srcId="{D75263D8-3C55-472F-93AC-26316D755531}" destId="{03CD3134-0C1D-4E7B-97F1-2C6023B4DEC0}" srcOrd="0" destOrd="0" presId="urn:microsoft.com/office/officeart/2005/8/layout/pyramid2"/>
    <dgm:cxn modelId="{E692285C-8005-4025-AF59-CBCD09CA3B85}" type="presParOf" srcId="{D75263D8-3C55-472F-93AC-26316D755531}" destId="{05B3E49D-0DA3-4D06-AD4C-6B21BF00602F}" srcOrd="1" destOrd="0" presId="urn:microsoft.com/office/officeart/2005/8/layout/pyramid2"/>
    <dgm:cxn modelId="{E4185AF9-D7F8-477F-B3B5-40A387E05909}" type="presParOf" srcId="{D75263D8-3C55-472F-93AC-26316D755531}" destId="{95263FF1-2227-4206-8D59-8237132BED25}" srcOrd="2" destOrd="0" presId="urn:microsoft.com/office/officeart/2005/8/layout/pyramid2"/>
    <dgm:cxn modelId="{8CEAB129-734A-4981-ADD0-F58D501B0FEC}" type="presParOf" srcId="{D75263D8-3C55-472F-93AC-26316D755531}" destId="{3EAAF3F7-C9AD-4026-845C-BF2C2142A43E}" srcOrd="3" destOrd="0" presId="urn:microsoft.com/office/officeart/2005/8/layout/pyramid2"/>
    <dgm:cxn modelId="{83DCBA5C-9B4A-4CD4-AEE4-B345A14256B3}" type="presParOf" srcId="{D75263D8-3C55-472F-93AC-26316D755531}" destId="{13FB7A68-42E6-446C-A9FC-96090B672BDA}" srcOrd="4" destOrd="0" presId="urn:microsoft.com/office/officeart/2005/8/layout/pyramid2"/>
    <dgm:cxn modelId="{BEDD2E17-9335-4898-BC9A-37C38FCB30F1}" type="presParOf" srcId="{D75263D8-3C55-472F-93AC-26316D755531}" destId="{C94DE294-83A4-4F35-8B2D-A55992DB87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D6561-1354-4AB1-A4F3-92FCFB471267}">
      <dsp:nvSpPr>
        <dsp:cNvPr id="0" name=""/>
        <dsp:cNvSpPr/>
      </dsp:nvSpPr>
      <dsp:spPr>
        <a:xfrm>
          <a:off x="0" y="0"/>
          <a:ext cx="4912320" cy="491232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D3134-0C1D-4E7B-97F1-2C6023B4DEC0}">
      <dsp:nvSpPr>
        <dsp:cNvPr id="0" name=""/>
        <dsp:cNvSpPr/>
      </dsp:nvSpPr>
      <dsp:spPr>
        <a:xfrm>
          <a:off x="1332158" y="742566"/>
          <a:ext cx="2112909" cy="565535"/>
        </a:xfrm>
        <a:prstGeom prst="roundRect">
          <a:avLst/>
        </a:prstGeom>
        <a:solidFill>
          <a:srgbClr val="0099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Федеральный-0</a:t>
          </a:r>
          <a:endParaRPr lang="ru-RU" sz="2100" kern="1200" dirty="0"/>
        </a:p>
      </dsp:txBody>
      <dsp:txXfrm>
        <a:off x="1359765" y="770173"/>
        <a:ext cx="2057695" cy="510321"/>
      </dsp:txXfrm>
    </dsp:sp>
    <dsp:sp modelId="{95263FF1-2227-4206-8D59-8237132BED25}">
      <dsp:nvSpPr>
        <dsp:cNvPr id="0" name=""/>
        <dsp:cNvSpPr/>
      </dsp:nvSpPr>
      <dsp:spPr>
        <a:xfrm>
          <a:off x="1080118" y="1743972"/>
          <a:ext cx="2783664" cy="840452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Региональный -0</a:t>
          </a:r>
          <a:endParaRPr lang="ru-RU" sz="2100" kern="1200" dirty="0"/>
        </a:p>
      </dsp:txBody>
      <dsp:txXfrm>
        <a:off x="1121145" y="1784999"/>
        <a:ext cx="2701610" cy="758398"/>
      </dsp:txXfrm>
    </dsp:sp>
    <dsp:sp modelId="{13FB7A68-42E6-446C-A9FC-96090B672BDA}">
      <dsp:nvSpPr>
        <dsp:cNvPr id="0" name=""/>
        <dsp:cNvSpPr/>
      </dsp:nvSpPr>
      <dsp:spPr>
        <a:xfrm>
          <a:off x="648088" y="2824091"/>
          <a:ext cx="3769058" cy="1806798"/>
        </a:xfrm>
        <a:prstGeom prst="roundRect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Местный- 4</a:t>
          </a:r>
          <a:endParaRPr lang="ru-RU" sz="2100" kern="1200" dirty="0"/>
        </a:p>
      </dsp:txBody>
      <dsp:txXfrm>
        <a:off x="736289" y="2912292"/>
        <a:ext cx="3592656" cy="163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перемещения страницы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nos"/>
              </a:rPr>
              <a:t>&lt;верхний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fld id="{C6F5D28E-2AE5-493C-9491-E2628C976679}" type="slidenum">
              <a:rPr b="0" lang="ru-RU" sz="1400" spc="-1" strike="noStrike">
                <a:latin typeface="Tinos"/>
              </a:rPr>
              <a:t>&lt;номер&gt;</a:t>
            </a:fld>
            <a:endParaRPr b="0" lang="ru-RU" sz="14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sldNum" idx="8"/>
          </p:nvPr>
        </p:nvSpPr>
        <p:spPr>
          <a:xfrm>
            <a:off x="3851280" y="9428040"/>
            <a:ext cx="294408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51B455C-0333-48A3-829A-383388078F0B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05A7FA-33E4-4161-BC74-EBF2C5B906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EC5D04-4A7B-4143-9BE7-4AF6E44A4B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700AD5-865C-4222-880A-70B6E4D7F4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24127D-C0FA-4394-93B7-FDE19D12B7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CE92B2-82BF-432D-BE4E-C213889205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A291F3-3DB7-40DC-A55A-9E290C816F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895631-7909-4017-8F20-10DE1856DE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39625C-BA27-4864-8375-6810F2BD9F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C25FDC-4B5D-4FFD-B2D7-F633FA69A4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D723EA-820D-4CFB-B247-F5A868CD25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72B648-3CBC-436D-9EE5-C7154AAFFD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E1A30B-795A-4902-A0AA-92BA3C984BD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600" cy="126360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120" cy="9302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79BD95E-6DA3-4941-B6AB-AF74E7C50CF9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2960" y="1756440"/>
            <a:ext cx="7173720" cy="2307600"/>
          </a:xfrm>
          <a:prstGeom prst="rect">
            <a:avLst/>
          </a:prstGeom>
          <a:noFill/>
          <a:ln w="2556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66"/>
                </a:solidFill>
                <a:latin typeface="Futura PT Medium"/>
              </a:rPr>
              <a:t>Оптимизация процесса консультирования граждан по предоставлению социальных услуг в Муниципальном казенном учреждении  «Социально-реабилитационный центр для несовершеннолетних «Теплый дом» Беловского городского округа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30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539640" y="0"/>
            <a:ext cx="1642320" cy="121356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6" descr="БеловоГО-ПП-04"/>
          <p:cNvPicPr/>
          <p:nvPr/>
        </p:nvPicPr>
        <p:blipFill>
          <a:blip r:embed="rId2"/>
          <a:stretch/>
        </p:blipFill>
        <p:spPr>
          <a:xfrm>
            <a:off x="251640" y="116640"/>
            <a:ext cx="647280" cy="107928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2" descr="C:\Users\Александра\Desktop\300 лет эмблема\лысая девочка_origin_thumbnail (1).png"/>
          <p:cNvPicPr/>
          <p:nvPr/>
        </p:nvPicPr>
        <p:blipFill>
          <a:blip r:embed="rId3"/>
          <a:stretch/>
        </p:blipFill>
        <p:spPr>
          <a:xfrm>
            <a:off x="7092360" y="188640"/>
            <a:ext cx="1864800" cy="111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 descr="C:\Users\Александра\Desktop\ПРОЕКТ\ФОТО\IMG-20230112-WA0026.jpg"/>
          <p:cNvPicPr/>
          <p:nvPr/>
        </p:nvPicPr>
        <p:blipFill>
          <a:blip r:embed="rId1"/>
          <a:stretch/>
        </p:blipFill>
        <p:spPr>
          <a:xfrm>
            <a:off x="5868000" y="1268640"/>
            <a:ext cx="2699280" cy="3599280"/>
          </a:xfrm>
          <a:prstGeom prst="rect">
            <a:avLst/>
          </a:prstGeom>
          <a:ln w="38100">
            <a:solidFill>
              <a:srgbClr val="009999"/>
            </a:solidFill>
            <a:round/>
          </a:ln>
        </p:spPr>
      </p:pic>
      <p:pic>
        <p:nvPicPr>
          <p:cNvPr id="242" name="Picture 6" descr="D:\ФОТО 1\Конс 2.jpg"/>
          <p:cNvPicPr/>
          <p:nvPr/>
        </p:nvPicPr>
        <p:blipFill>
          <a:blip r:embed="rId2"/>
          <a:stretch/>
        </p:blipFill>
        <p:spPr>
          <a:xfrm>
            <a:off x="2627640" y="3861000"/>
            <a:ext cx="3527640" cy="2637000"/>
          </a:xfrm>
          <a:prstGeom prst="rect">
            <a:avLst/>
          </a:prstGeom>
          <a:ln w="38100">
            <a:solidFill>
              <a:srgbClr val="009999"/>
            </a:solidFill>
            <a:round/>
          </a:ln>
        </p:spPr>
      </p:pic>
      <p:sp>
        <p:nvSpPr>
          <p:cNvPr id="243" name="Заголовок 1"/>
          <p:cNvSpPr/>
          <p:nvPr/>
        </p:nvSpPr>
        <p:spPr>
          <a:xfrm>
            <a:off x="3348000" y="1772640"/>
            <a:ext cx="2015640" cy="652320"/>
          </a:xfrm>
          <a:prstGeom prst="rect">
            <a:avLst/>
          </a:prstGeom>
          <a:solidFill>
            <a:srgbClr val="009999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БЫЛО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44" name="Заголовок 1"/>
          <p:cNvSpPr/>
          <p:nvPr/>
        </p:nvSpPr>
        <p:spPr>
          <a:xfrm>
            <a:off x="1357200" y="285840"/>
            <a:ext cx="6192000" cy="647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ВИЗУАЛИЗАЦИЯ ПРОБЛЕМЫ</a:t>
            </a:r>
            <a:endParaRPr b="0" lang="ru-RU" sz="2000" spc="-1" strike="noStrike">
              <a:latin typeface="XO Oriel"/>
            </a:endParaRPr>
          </a:p>
        </p:txBody>
      </p:sp>
      <p:pic>
        <p:nvPicPr>
          <p:cNvPr id="245" name="Picture 3" descr="C:\Users\Александра\Desktop\ПРОЕКТ\ФОТО\IMG-20230112-WA0017.jpg"/>
          <p:cNvPicPr/>
          <p:nvPr/>
        </p:nvPicPr>
        <p:blipFill>
          <a:blip r:embed="rId3"/>
          <a:stretch/>
        </p:blipFill>
        <p:spPr>
          <a:xfrm>
            <a:off x="179640" y="1340640"/>
            <a:ext cx="2699280" cy="3599280"/>
          </a:xfrm>
          <a:prstGeom prst="rect">
            <a:avLst/>
          </a:prstGeom>
          <a:ln w="38100">
            <a:solidFill>
              <a:srgbClr val="009999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2400" spc="-1" strike="noStrike">
                <a:latin typeface="Tinos"/>
              </a:defRPr>
            </a:lvl1pPr>
          </a:lstStyle>
          <a:p>
            <a:endParaRPr b="0" lang="ru-RU" sz="2400" spc="-1" strike="noStrike">
              <a:latin typeface="Tinos"/>
            </a:endParaRPr>
          </a:p>
        </p:txBody>
      </p:sp>
      <p:pic>
        <p:nvPicPr>
          <p:cNvPr id="247" name="Picture 5" descr="D:\ФОТО 1\КОНС 1.jpg"/>
          <p:cNvPicPr/>
          <p:nvPr/>
        </p:nvPicPr>
        <p:blipFill>
          <a:blip r:embed="rId1"/>
          <a:stretch/>
        </p:blipFill>
        <p:spPr>
          <a:xfrm>
            <a:off x="395640" y="1124640"/>
            <a:ext cx="3556440" cy="2663640"/>
          </a:xfrm>
          <a:prstGeom prst="rect">
            <a:avLst/>
          </a:prstGeom>
          <a:ln w="38100">
            <a:solidFill>
              <a:srgbClr val="ff6600"/>
            </a:solidFill>
            <a:round/>
          </a:ln>
        </p:spPr>
      </p:pic>
      <p:sp>
        <p:nvSpPr>
          <p:cNvPr id="248" name="Заголовок 1"/>
          <p:cNvSpPr/>
          <p:nvPr/>
        </p:nvSpPr>
        <p:spPr>
          <a:xfrm>
            <a:off x="4212000" y="1268640"/>
            <a:ext cx="2015640" cy="652320"/>
          </a:xfrm>
          <a:prstGeom prst="rect">
            <a:avLst/>
          </a:prstGeom>
          <a:solidFill>
            <a:srgbClr val="ff6600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СТАЛО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1357200" y="285840"/>
            <a:ext cx="6192000" cy="647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250" name="Picture 2" descr="C:\Users\Александра\Desktop\ПРОЕКТ\2023-01-12_14-20-01.png"/>
          <p:cNvPicPr/>
          <p:nvPr/>
        </p:nvPicPr>
        <p:blipFill>
          <a:blip r:embed="rId2"/>
          <a:stretch/>
        </p:blipFill>
        <p:spPr>
          <a:xfrm>
            <a:off x="251640" y="4005000"/>
            <a:ext cx="4344120" cy="2698920"/>
          </a:xfrm>
          <a:prstGeom prst="rect">
            <a:avLst/>
          </a:prstGeom>
          <a:ln cap="sq" w="38100">
            <a:solidFill>
              <a:srgbClr val="ff66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51" name="Picture 4" descr="C:\Users\Александра\Desktop\ПРОЕКТ\ФОТО\IMG-20230112-WA0012.jpg"/>
          <p:cNvPicPr/>
          <p:nvPr/>
        </p:nvPicPr>
        <p:blipFill>
          <a:blip r:embed="rId3"/>
          <a:stretch/>
        </p:blipFill>
        <p:spPr>
          <a:xfrm>
            <a:off x="4788000" y="3213000"/>
            <a:ext cx="4103640" cy="3077640"/>
          </a:xfrm>
          <a:prstGeom prst="rect">
            <a:avLst/>
          </a:prstGeom>
          <a:ln w="38100">
            <a:solidFill>
              <a:srgbClr val="ff6600"/>
            </a:solidFill>
            <a:round/>
          </a:ln>
        </p:spPr>
      </p:pic>
      <p:pic>
        <p:nvPicPr>
          <p:cNvPr id="252" name="Picture 3" descr=""/>
          <p:cNvPicPr/>
          <p:nvPr/>
        </p:nvPicPr>
        <p:blipFill>
          <a:blip r:embed="rId4"/>
          <a:stretch/>
        </p:blipFill>
        <p:spPr>
          <a:xfrm>
            <a:off x="6516360" y="1989000"/>
            <a:ext cx="2519640" cy="3359520"/>
          </a:xfrm>
          <a:prstGeom prst="rect">
            <a:avLst/>
          </a:prstGeom>
          <a:ln w="28575">
            <a:solidFill>
              <a:srgbClr val="ff66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51640" y="2277000"/>
            <a:ext cx="7056000" cy="193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Спасибо </a:t>
            </a:r>
            <a:br>
              <a:rPr sz="6000"/>
            </a:b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за внимание!</a:t>
            </a:r>
            <a:endParaRPr b="0" lang="ru-RU" sz="6000" spc="-1" strike="noStrike">
              <a:latin typeface="XO Oriel"/>
            </a:endParaRPr>
          </a:p>
        </p:txBody>
      </p:sp>
      <p:sp>
        <p:nvSpPr>
          <p:cNvPr id="254" name="Прямоугольник 7"/>
          <p:cNvSpPr/>
          <p:nvPr/>
        </p:nvSpPr>
        <p:spPr>
          <a:xfrm>
            <a:off x="755640" y="116640"/>
            <a:ext cx="1511280" cy="14392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5" name="Picture 2" descr="C:\Users\Александра\Desktop\300 лет эмблема\лысая девочка_origin_thumbnail (1).png"/>
          <p:cNvPicPr/>
          <p:nvPr/>
        </p:nvPicPr>
        <p:blipFill>
          <a:blip r:embed="rId1"/>
          <a:stretch/>
        </p:blipFill>
        <p:spPr>
          <a:xfrm>
            <a:off x="251640" y="260640"/>
            <a:ext cx="2375640" cy="132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Объект 4"/>
          <p:cNvGraphicFramePr/>
          <p:nvPr/>
        </p:nvGraphicFramePr>
        <p:xfrm>
          <a:off x="143640" y="1869840"/>
          <a:ext cx="8784000" cy="3505680"/>
        </p:xfrm>
        <a:graphic>
          <a:graphicData uri="http://schemas.openxmlformats.org/drawingml/2006/table">
            <a:tbl>
              <a:tblPr/>
              <a:tblGrid>
                <a:gridCol w="1296000"/>
                <a:gridCol w="1224000"/>
                <a:gridCol w="1224000"/>
                <a:gridCol w="1366560"/>
                <a:gridCol w="3673800"/>
              </a:tblGrid>
              <a:tr h="39996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Общие данные: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Обоснование: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3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Заказчик: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 МКУ СРЦН «Теплый дом»  – А.Н. Петрова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Длительное количество времени  на подготовку консультации гражданам при оказании социальных услуг в МКУ СРЦН «Теплый дом».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Процесс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консультирование граждан по предоставлению социальных услуг  в МКУ СРЦН «Теплый дом».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11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Границы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процесса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момента звонка гражданину (родителю или законному представителю) до предоставления социальных услуг в форме консультирования.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Зырянова Татьяна Алексеевна – заведующий приемным отделением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11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Команда проекта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А.В. Семкина – психолог в социальной сфере,  В.С. Насонова – социальный педагог, Т.Г. Сутемьева – специалист по социальной работе, А.Ю. Чумаченко - специалист по социальной работе.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996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Цели и 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Сроки: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4136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4"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Согласование паспорта лин-проекта  – 01.05.2022 г.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Картирование текущего состояния (с 01.06.2022 г.  по 20.06.2022 г.)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Анализ проблем и потерь (с 24.06.2022 г.  по 30.07.2022 г.).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Составление карты целевого состояния (с 01.08.2022 г.  по 22.08.2022г.).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Разработка плана мероприятий (с 24.06.2022 г.  по 08.07. 2022 г.).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Защита плана мероприятий перед заказчиком (с 17.10.2022 г. по24.10.2022г.).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Внедрение улучшений (с 25.10.2022 г.  по 01.11.2022 г.).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 Мониторинг результатов (с 01.11.2022г.  по 04.11.2022 г.).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 Закрытие лин-проекта (01.11.2022г.).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 Мониторинг стабильности достигнутых результатов (01.02.2023г.).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9380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Сокращение количества времени на предоставления социальных услуг в форме консультирования граждан в МКУ СРЦН «Теплый дом» (на 1 получателя)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120 мин.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450 мин.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95 мин.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340 мин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3184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5312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Повышение</a:t>
                      </a:r>
                      <a:r>
                        <a:rPr b="0" lang="ru-RU" sz="9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эффективности практической деятельности специалистов.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Повышение удовлетворенности заявителей качеством оказания социальных услуг.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4" name="Прямоугольник 5"/>
          <p:cNvSpPr/>
          <p:nvPr/>
        </p:nvSpPr>
        <p:spPr>
          <a:xfrm>
            <a:off x="857160" y="1052640"/>
            <a:ext cx="6643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003366"/>
                </a:solidFill>
                <a:latin typeface="Futura PT Medium"/>
                <a:ea typeface="DejaVu Sans"/>
              </a:rPr>
              <a:t>Оптимизация процесса консультирования граждан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003366"/>
                </a:solidFill>
                <a:latin typeface="Futura PT Medium"/>
                <a:ea typeface="DejaVu Sans"/>
              </a:rPr>
              <a:t> </a:t>
            </a:r>
            <a:r>
              <a:rPr b="1" lang="ru-RU" sz="900" spc="-1" strike="noStrike">
                <a:solidFill>
                  <a:srgbClr val="003366"/>
                </a:solidFill>
                <a:latin typeface="Futura PT Medium"/>
                <a:ea typeface="DejaVu Sans"/>
              </a:rPr>
              <a:t>по предоставлению социальных услуг 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35" name="Прямоугольник 6"/>
          <p:cNvSpPr/>
          <p:nvPr/>
        </p:nvSpPr>
        <p:spPr>
          <a:xfrm>
            <a:off x="0" y="620640"/>
            <a:ext cx="8492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униципальное казенное учреждение  «Социально-реабилитационный центр для несовершеннолетних 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«Теплый дом» Беловского городского округа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475640" y="116640"/>
            <a:ext cx="6408000" cy="503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ПАСПОРТ   ПРОЕКТА</a:t>
            </a: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sp>
        <p:nvSpPr>
          <p:cNvPr id="137" name=""/>
          <p:cNvSpPr/>
          <p:nvPr/>
        </p:nvSpPr>
        <p:spPr>
          <a:xfrm>
            <a:off x="6351840" y="1260000"/>
            <a:ext cx="228780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Утверждаю: ________________________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Петрова А.Н.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Директор МКУ СРЦН «Теплый дом»</a:t>
            </a:r>
            <a:endParaRPr b="0" lang="ru-RU" sz="1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71640" y="188640"/>
            <a:ext cx="6634440" cy="647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КОМАНДА ПРОЕКТА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2786040" y="4786200"/>
            <a:ext cx="5050080" cy="14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Т.А. Зырянова – заведующий приемным отделением 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З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latin typeface="XO Oriel"/>
            </a:endParaRPr>
          </a:p>
          <a:p>
            <a:pPr marL="34308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В.С. Насонова – социальный педагог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СП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latin typeface="XO Oriel"/>
            </a:endParaRPr>
          </a:p>
          <a:p>
            <a:pPr marL="34308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А.В. Семкина – психолог в социальной сфере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П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latin typeface="XO Oriel"/>
            </a:endParaRPr>
          </a:p>
          <a:p>
            <a:pPr marL="34308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Т. Г. Сутемьева – специалист по социальной работе 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СР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latin typeface="XO Oriel"/>
            </a:endParaRPr>
          </a:p>
          <a:p>
            <a:pPr marL="34308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А.Ю. Чумаченко– специалист по социальной работе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СР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latin typeface="XO Oriel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714240" y="1000080"/>
            <a:ext cx="1799640" cy="1711080"/>
          </a:xfrm>
          <a:prstGeom prst="rect">
            <a:avLst/>
          </a:prstGeom>
          <a:ln w="57150">
            <a:solidFill>
              <a:srgbClr val="327fbe"/>
            </a:solidFill>
            <a:miter/>
          </a:ln>
          <a:effectLst>
            <a:outerShdw algn="tl" blurRad="57240" dir="2700000" dist="49893" rotWithShape="0">
              <a:srgbClr val="000000">
                <a:alpha val="40000"/>
              </a:srgbClr>
            </a:outerShdw>
          </a:effectLst>
        </p:spPr>
      </p:pic>
      <p:pic>
        <p:nvPicPr>
          <p:cNvPr id="141" name="Picture 3" descr="D:\ФОТО 1\Ком 1.jpg"/>
          <p:cNvPicPr/>
          <p:nvPr/>
        </p:nvPicPr>
        <p:blipFill>
          <a:blip r:embed="rId2"/>
          <a:stretch/>
        </p:blipFill>
        <p:spPr>
          <a:xfrm>
            <a:off x="2786040" y="2357280"/>
            <a:ext cx="5112000" cy="2282760"/>
          </a:xfrm>
          <a:prstGeom prst="rect">
            <a:avLst/>
          </a:prstGeom>
          <a:ln w="57150">
            <a:solidFill>
              <a:srgbClr val="ff6600"/>
            </a:solidFill>
            <a:round/>
          </a:ln>
        </p:spPr>
      </p:pic>
      <p:sp>
        <p:nvSpPr>
          <p:cNvPr id="142" name="TextBox 7"/>
          <p:cNvSpPr/>
          <p:nvPr/>
        </p:nvSpPr>
        <p:spPr>
          <a:xfrm>
            <a:off x="2548080" y="980640"/>
            <a:ext cx="49287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Руководитель проекта: 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15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А.Н . Петрова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-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директор,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15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МКУ СРЦН «Теплый дом» Беловского городского округа 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Д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43" name="Прямоугольник 8"/>
          <p:cNvSpPr/>
          <p:nvPr/>
        </p:nvSpPr>
        <p:spPr>
          <a:xfrm>
            <a:off x="4507560" y="1928880"/>
            <a:ext cx="163476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15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Команда проекта: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44" name="TextBox 9"/>
          <p:cNvSpPr/>
          <p:nvPr/>
        </p:nvSpPr>
        <p:spPr>
          <a:xfrm>
            <a:off x="3357720" y="6215040"/>
            <a:ext cx="3714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Родитель (гражданин)  -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475640" y="404640"/>
            <a:ext cx="5832000" cy="65232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КАРТИРОВАНИЕ ПРОЕКТА</a:t>
            </a:r>
            <a:endParaRPr b="0" lang="ru-RU" sz="2000" spc="-1" strike="noStrike">
              <a:latin typeface="XO Oriel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18757440" y="3141000"/>
            <a:ext cx="3578400" cy="2683800"/>
          </a:xfrm>
          <a:prstGeom prst="rect">
            <a:avLst/>
          </a:prstGeom>
          <a:ln w="0">
            <a:noFill/>
          </a:ln>
        </p:spPr>
      </p:pic>
      <p:sp>
        <p:nvSpPr>
          <p:cNvPr id="147" name="Picture 2"/>
          <p:cNvSpPr/>
          <p:nvPr/>
        </p:nvSpPr>
        <p:spPr>
          <a:xfrm>
            <a:off x="395640" y="1412640"/>
            <a:ext cx="4526280" cy="3167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cap="sq" w="88900">
            <a:solidFill>
              <a:srgbClr val="009999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8" name="Picture 2"/>
          <p:cNvSpPr/>
          <p:nvPr/>
        </p:nvSpPr>
        <p:spPr>
          <a:xfrm>
            <a:off x="4140000" y="3285000"/>
            <a:ext cx="4711320" cy="3167640"/>
          </a:xfrm>
          <a:prstGeom prst="round2DiagRect">
            <a:avLst>
              <a:gd name="adj1" fmla="val 0"/>
              <a:gd name="adj2" fmla="val 20128"/>
            </a:avLst>
          </a:prstGeom>
          <a:blipFill rotWithShape="0">
            <a:blip r:embed="rId3"/>
            <a:srcRect/>
            <a:stretch/>
          </a:blipFill>
          <a:ln cap="sq" w="88900">
            <a:solidFill>
              <a:srgbClr val="ff6600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Группа 4"/>
          <p:cNvGrpSpPr/>
          <p:nvPr/>
        </p:nvGrpSpPr>
        <p:grpSpPr>
          <a:xfrm>
            <a:off x="357120" y="1357200"/>
            <a:ext cx="3928320" cy="1386000"/>
            <a:chOff x="357120" y="1357200"/>
            <a:chExt cx="3928320" cy="1386000"/>
          </a:xfrm>
        </p:grpSpPr>
        <p:sp>
          <p:nvSpPr>
            <p:cNvPr id="150" name="Скругленный прямоугольник 5"/>
            <p:cNvSpPr/>
            <p:nvPr/>
          </p:nvSpPr>
          <p:spPr>
            <a:xfrm>
              <a:off x="691560" y="1357200"/>
              <a:ext cx="3593880" cy="13860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1" name="Скругленный прямоугольник 4"/>
            <p:cNvSpPr/>
            <p:nvPr/>
          </p:nvSpPr>
          <p:spPr>
            <a:xfrm>
              <a:off x="357120" y="1357200"/>
              <a:ext cx="3882240" cy="1345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    </a:t>
              </a: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Назначение специалистом времени  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      </a:t>
              </a: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и даты для встречи гражданину ( родителю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 </a:t>
              </a: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(законным представителем)  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по телефону/ по месту жительства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от 10 мин. До 120 мин. 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                                                                          </a:t>
              </a: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СР, Р</a:t>
              </a: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  </a:t>
              </a:r>
              <a:endParaRPr b="0" lang="ru-RU" sz="1400" spc="-1" strike="noStrike">
                <a:latin typeface="XO Oriel"/>
              </a:endParaRPr>
            </a:p>
          </p:txBody>
        </p:sp>
      </p:grpSp>
      <p:grpSp>
        <p:nvGrpSpPr>
          <p:cNvPr id="152" name="Группа 7"/>
          <p:cNvGrpSpPr/>
          <p:nvPr/>
        </p:nvGrpSpPr>
        <p:grpSpPr>
          <a:xfrm>
            <a:off x="6215040" y="2928960"/>
            <a:ext cx="3071160" cy="1428120"/>
            <a:chOff x="6215040" y="2928960"/>
            <a:chExt cx="3071160" cy="1428120"/>
          </a:xfrm>
        </p:grpSpPr>
        <p:sp>
          <p:nvSpPr>
            <p:cNvPr id="153" name="Скругленный прямоугольник 8"/>
            <p:cNvSpPr/>
            <p:nvPr/>
          </p:nvSpPr>
          <p:spPr>
            <a:xfrm>
              <a:off x="6215040" y="2928960"/>
              <a:ext cx="2689200" cy="1428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Сбор информации  о проблеме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в семье и  семейных дисфункций от специалистов учреждений системы профилактики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  <a:buNone/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от 20 мин.  до 60 мин</a:t>
              </a: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. 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</a:pPr>
              <a:r>
                <a:rPr b="1" lang="ru-RU" sz="12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                                                         </a:t>
              </a:r>
              <a:r>
                <a:rPr b="1" lang="ru-RU" sz="12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СР</a:t>
              </a:r>
              <a:endParaRPr b="0" lang="ru-RU" sz="12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  <a:buNone/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                                                  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</a:pP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ru-RU" sz="1300" spc="-1" strike="noStrike">
                <a:latin typeface="XO Oriel"/>
              </a:endParaRPr>
            </a:p>
          </p:txBody>
        </p:sp>
        <p:sp>
          <p:nvSpPr>
            <p:cNvPr id="154" name="Скругленный прямоугольник 4"/>
            <p:cNvSpPr/>
            <p:nvPr/>
          </p:nvSpPr>
          <p:spPr>
            <a:xfrm>
              <a:off x="6500880" y="3071880"/>
              <a:ext cx="2785320" cy="114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5" name="Группа 10"/>
          <p:cNvGrpSpPr/>
          <p:nvPr/>
        </p:nvGrpSpPr>
        <p:grpSpPr>
          <a:xfrm>
            <a:off x="6215040" y="4500720"/>
            <a:ext cx="2751840" cy="3263040"/>
            <a:chOff x="6215040" y="4500720"/>
            <a:chExt cx="2751840" cy="3263040"/>
          </a:xfrm>
        </p:grpSpPr>
        <p:sp>
          <p:nvSpPr>
            <p:cNvPr id="156" name="Скругленный прямоугольник 11"/>
            <p:cNvSpPr/>
            <p:nvPr/>
          </p:nvSpPr>
          <p:spPr>
            <a:xfrm>
              <a:off x="6224760" y="4500720"/>
              <a:ext cx="2742120" cy="178524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</a:pPr>
              <a:r>
                <a:rPr b="1" lang="ru-RU" sz="12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Консилиум со специалистами отделения  по  решению семейных проблем,  определение направления консультации  и подключение специалиста, или специалистов, которые будут проводить консультацию  с клиентом</a:t>
              </a:r>
              <a:endParaRPr b="0" lang="ru-RU" sz="12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</a:pPr>
              <a:r>
                <a:rPr b="1" lang="ru-RU" sz="12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          </a:t>
              </a:r>
              <a:r>
                <a:rPr b="1" lang="ru-RU" sz="12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от 20 мин.  до 40 мин</a:t>
              </a:r>
              <a:r>
                <a:rPr b="1" lang="ru-RU" sz="12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.           </a:t>
              </a: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З</a:t>
              </a: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ru-RU" sz="1400" spc="-1" strike="noStrike">
                <a:latin typeface="XO Oriel"/>
              </a:endParaRPr>
            </a:p>
          </p:txBody>
        </p:sp>
        <p:sp>
          <p:nvSpPr>
            <p:cNvPr id="157" name="Скругленный прямоугольник 4"/>
            <p:cNvSpPr/>
            <p:nvPr/>
          </p:nvSpPr>
          <p:spPr>
            <a:xfrm>
              <a:off x="6215040" y="6201000"/>
              <a:ext cx="2644560" cy="156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8" name="Группа 13"/>
          <p:cNvGrpSpPr/>
          <p:nvPr/>
        </p:nvGrpSpPr>
        <p:grpSpPr>
          <a:xfrm>
            <a:off x="251640" y="3071880"/>
            <a:ext cx="2547720" cy="1297440"/>
            <a:chOff x="251640" y="3071880"/>
            <a:chExt cx="2547720" cy="1297440"/>
          </a:xfrm>
        </p:grpSpPr>
        <p:sp>
          <p:nvSpPr>
            <p:cNvPr id="159" name="Скругленный прямоугольник 14"/>
            <p:cNvSpPr/>
            <p:nvPr/>
          </p:nvSpPr>
          <p:spPr>
            <a:xfrm>
              <a:off x="251640" y="3071880"/>
              <a:ext cx="2547720" cy="129744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0" name="Скругленный прямоугольник 4"/>
            <p:cNvSpPr/>
            <p:nvPr/>
          </p:nvSpPr>
          <p:spPr>
            <a:xfrm>
              <a:off x="283320" y="3109680"/>
              <a:ext cx="2484000" cy="122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Встреча  с  клиентом , помощь в осознании его проблем посредствам консультирования</a:t>
              </a: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от 20 мин.  до 60 мин.</a:t>
              </a:r>
              <a:endParaRPr b="0" lang="ru-RU" sz="1300" spc="-1" strike="noStrike">
                <a:latin typeface="XO Oriel"/>
              </a:endParaRPr>
            </a:p>
          </p:txBody>
        </p:sp>
      </p:grpSp>
      <p:grpSp>
        <p:nvGrpSpPr>
          <p:cNvPr id="161" name="Группа 16"/>
          <p:cNvGrpSpPr/>
          <p:nvPr/>
        </p:nvGrpSpPr>
        <p:grpSpPr>
          <a:xfrm>
            <a:off x="251640" y="4725000"/>
            <a:ext cx="2467800" cy="1560600"/>
            <a:chOff x="251640" y="4725000"/>
            <a:chExt cx="2467800" cy="1560600"/>
          </a:xfrm>
        </p:grpSpPr>
        <p:sp>
          <p:nvSpPr>
            <p:cNvPr id="162" name="Скругленный прямоугольник 17"/>
            <p:cNvSpPr/>
            <p:nvPr/>
          </p:nvSpPr>
          <p:spPr>
            <a:xfrm>
              <a:off x="251640" y="4725000"/>
              <a:ext cx="2467800" cy="1560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3" name="Скругленный прямоугольник 4"/>
            <p:cNvSpPr/>
            <p:nvPr/>
          </p:nvSpPr>
          <p:spPr>
            <a:xfrm>
              <a:off x="251640" y="4725000"/>
              <a:ext cx="2380320" cy="146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Выстраивание алгоритма  проведения консультации специалистами с клиентом</a:t>
              </a: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от 10 мин.  до 20 мин.</a:t>
              </a:r>
              <a:endParaRPr b="0" lang="ru-RU" sz="1400" spc="-1" strike="noStrike">
                <a:latin typeface="XO Oriel"/>
              </a:endParaRPr>
            </a:p>
          </p:txBody>
        </p:sp>
      </p:grpSp>
      <p:grpSp>
        <p:nvGrpSpPr>
          <p:cNvPr id="164" name="Группа 19"/>
          <p:cNvGrpSpPr/>
          <p:nvPr/>
        </p:nvGrpSpPr>
        <p:grpSpPr>
          <a:xfrm>
            <a:off x="2915640" y="4581000"/>
            <a:ext cx="3167640" cy="1655640"/>
            <a:chOff x="2915640" y="4581000"/>
            <a:chExt cx="3167640" cy="1655640"/>
          </a:xfrm>
        </p:grpSpPr>
        <p:sp>
          <p:nvSpPr>
            <p:cNvPr id="165" name="Скругленный прямоугольник 20"/>
            <p:cNvSpPr/>
            <p:nvPr/>
          </p:nvSpPr>
          <p:spPr>
            <a:xfrm>
              <a:off x="2915640" y="4581000"/>
              <a:ext cx="3167640" cy="165564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6" name="Скругленный прямоугольник 4"/>
            <p:cNvSpPr/>
            <p:nvPr/>
          </p:nvSpPr>
          <p:spPr>
            <a:xfrm>
              <a:off x="2915640" y="4653000"/>
              <a:ext cx="3069000" cy="155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Подбор материала  специалистами для проведения консультации в интернет  -ресурсах,  методической литературе,  подготовка наглядного материала</a:t>
              </a: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 </a:t>
              </a: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(памяток , буклетов, бланков) </a:t>
              </a: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от       </a:t>
              </a: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30 мин.  до 120 мин.      </a:t>
              </a:r>
              <a:r>
                <a:rPr b="1" lang="ru-RU" sz="13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СП, П</a:t>
              </a:r>
              <a:endParaRPr b="0" lang="ru-RU" sz="1300" spc="-1" strike="noStrike">
                <a:latin typeface="XO Oriel"/>
              </a:endParaRPr>
            </a:p>
          </p:txBody>
        </p:sp>
      </p:grpSp>
      <p:sp>
        <p:nvSpPr>
          <p:cNvPr id="167" name="Скругленный прямоугольник 4"/>
          <p:cNvSpPr/>
          <p:nvPr/>
        </p:nvSpPr>
        <p:spPr>
          <a:xfrm>
            <a:off x="282240" y="1372680"/>
            <a:ext cx="2413800" cy="102096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" rig="threePt">
              <a:rot lat="0" lon="0" rev="7500000"/>
            </a:lightRig>
          </a:scene3d>
        </p:spPr>
        <p:style>
          <a:lnRef idx="0"/>
          <a:fillRef idx="0"/>
          <a:effectRef idx="0"/>
          <a:fontRef idx="minor"/>
        </p:style>
      </p:sp>
      <p:grpSp>
        <p:nvGrpSpPr>
          <p:cNvPr id="168" name="Группа 33"/>
          <p:cNvGrpSpPr/>
          <p:nvPr/>
        </p:nvGrpSpPr>
        <p:grpSpPr>
          <a:xfrm>
            <a:off x="4643280" y="1357200"/>
            <a:ext cx="3928320" cy="1428120"/>
            <a:chOff x="4643280" y="1357200"/>
            <a:chExt cx="3928320" cy="1428120"/>
          </a:xfrm>
        </p:grpSpPr>
        <p:sp>
          <p:nvSpPr>
            <p:cNvPr id="169" name="Скругленный прямоугольник 34"/>
            <p:cNvSpPr/>
            <p:nvPr/>
          </p:nvSpPr>
          <p:spPr>
            <a:xfrm>
              <a:off x="4643280" y="1357200"/>
              <a:ext cx="3928320" cy="1428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  <a:buNone/>
              </a:pP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Сбор информации  от родителя (законного представителя) о семейной проблеме </a:t>
              </a: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по телефону/ по месту жительства</a:t>
              </a: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  <a:buNone/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от 10 мин.  до 30 мин.</a:t>
              </a:r>
              <a:endParaRPr b="0" lang="ru-RU" sz="1300" spc="-1" strike="noStrike">
                <a:latin typeface="XO Oriel"/>
              </a:endParaRPr>
            </a:p>
          </p:txBody>
        </p:sp>
        <p:sp>
          <p:nvSpPr>
            <p:cNvPr id="170" name="Скругленный прямоугольник 4"/>
            <p:cNvSpPr/>
            <p:nvPr/>
          </p:nvSpPr>
          <p:spPr>
            <a:xfrm>
              <a:off x="5439600" y="1412640"/>
              <a:ext cx="3132000" cy="12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.</a:t>
              </a:r>
              <a:endParaRPr b="0" lang="ru-RU" sz="1400" spc="-1" strike="noStrike">
                <a:latin typeface="XO Oriel"/>
              </a:endParaRPr>
            </a:p>
          </p:txBody>
        </p:sp>
      </p:grp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043640" y="404640"/>
            <a:ext cx="6480000" cy="72432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КАРТА ТЕКУЩЕГО СОСТОЯНИЯ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72" name="Скругленный прямоугольник 41"/>
          <p:cNvSpPr/>
          <p:nvPr/>
        </p:nvSpPr>
        <p:spPr>
          <a:xfrm>
            <a:off x="3071880" y="3214800"/>
            <a:ext cx="3023640" cy="100728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solidFill>
              <a:srgbClr val="c0504d"/>
            </a:solidFill>
            <a:round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протекания процесса :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min. </a:t>
            </a:r>
            <a:r>
              <a:rPr b="1" lang="ru-RU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120 мин.</a:t>
            </a:r>
            <a:r>
              <a:rPr b="1" lang="en-US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max.</a:t>
            </a:r>
            <a:r>
              <a:rPr b="1" lang="ru-RU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 450 мин.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</p:txBody>
      </p:sp>
      <p:sp>
        <p:nvSpPr>
          <p:cNvPr id="173" name="Пятно 1 31"/>
          <p:cNvSpPr/>
          <p:nvPr/>
        </p:nvSpPr>
        <p:spPr>
          <a:xfrm>
            <a:off x="8643960" y="3286080"/>
            <a:ext cx="35640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4" name="Пятно 1 32"/>
          <p:cNvSpPr/>
          <p:nvPr/>
        </p:nvSpPr>
        <p:spPr>
          <a:xfrm>
            <a:off x="142920" y="5929200"/>
            <a:ext cx="469080" cy="4712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5" name="Пятно 1 36"/>
          <p:cNvSpPr/>
          <p:nvPr/>
        </p:nvSpPr>
        <p:spPr>
          <a:xfrm>
            <a:off x="5572080" y="4357800"/>
            <a:ext cx="490680" cy="4723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6" name="Пятно 1 37"/>
          <p:cNvSpPr/>
          <p:nvPr/>
        </p:nvSpPr>
        <p:spPr>
          <a:xfrm>
            <a:off x="2928960" y="5857920"/>
            <a:ext cx="439200" cy="5436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7" name="Пятно 1 38"/>
          <p:cNvSpPr/>
          <p:nvPr/>
        </p:nvSpPr>
        <p:spPr>
          <a:xfrm>
            <a:off x="8643960" y="4357800"/>
            <a:ext cx="361080" cy="4528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8" name="Пятно 1 39"/>
          <p:cNvSpPr/>
          <p:nvPr/>
        </p:nvSpPr>
        <p:spPr>
          <a:xfrm>
            <a:off x="142920" y="4000680"/>
            <a:ext cx="50400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9" name="Нашивка 46"/>
          <p:cNvSpPr/>
          <p:nvPr/>
        </p:nvSpPr>
        <p:spPr>
          <a:xfrm rot="10800000">
            <a:off x="2556720" y="515808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Нашивка 47"/>
          <p:cNvSpPr/>
          <p:nvPr/>
        </p:nvSpPr>
        <p:spPr>
          <a:xfrm rot="10606800">
            <a:off x="5943240" y="501408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Нашивка 48"/>
          <p:cNvSpPr/>
          <p:nvPr/>
        </p:nvSpPr>
        <p:spPr>
          <a:xfrm rot="5400000">
            <a:off x="7144560" y="257184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Нашивка 49"/>
          <p:cNvSpPr/>
          <p:nvPr/>
        </p:nvSpPr>
        <p:spPr>
          <a:xfrm rot="5400000">
            <a:off x="7287480" y="414324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Нашивка 50"/>
          <p:cNvSpPr/>
          <p:nvPr/>
        </p:nvSpPr>
        <p:spPr>
          <a:xfrm>
            <a:off x="4214880" y="185724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Нашивка 51"/>
          <p:cNvSpPr/>
          <p:nvPr/>
        </p:nvSpPr>
        <p:spPr>
          <a:xfrm>
            <a:off x="2699640" y="350100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Нашивка 52"/>
          <p:cNvSpPr/>
          <p:nvPr/>
        </p:nvSpPr>
        <p:spPr>
          <a:xfrm rot="16200000">
            <a:off x="1143000" y="428688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Пятно 1 42"/>
          <p:cNvSpPr/>
          <p:nvPr/>
        </p:nvSpPr>
        <p:spPr>
          <a:xfrm>
            <a:off x="8286840" y="1214280"/>
            <a:ext cx="50400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7" name="Пятно 1 43"/>
          <p:cNvSpPr/>
          <p:nvPr/>
        </p:nvSpPr>
        <p:spPr>
          <a:xfrm>
            <a:off x="8286840" y="2214720"/>
            <a:ext cx="395280" cy="523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8" name="Прямоугольник 44"/>
          <p:cNvSpPr/>
          <p:nvPr/>
        </p:nvSpPr>
        <p:spPr>
          <a:xfrm>
            <a:off x="7718400" y="2428920"/>
            <a:ext cx="5922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СР, Р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89" name="Прямоугольник 53"/>
          <p:cNvSpPr/>
          <p:nvPr/>
        </p:nvSpPr>
        <p:spPr>
          <a:xfrm>
            <a:off x="1933560" y="5929200"/>
            <a:ext cx="63792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СП, П</a:t>
            </a:r>
            <a:endParaRPr b="0" lang="ru-RU" sz="1300" spc="-1" strike="noStrike">
              <a:latin typeface="XO Oriel"/>
            </a:endParaRPr>
          </a:p>
        </p:txBody>
      </p:sp>
      <p:sp>
        <p:nvSpPr>
          <p:cNvPr id="190" name="Прямоугольник 54"/>
          <p:cNvSpPr/>
          <p:nvPr/>
        </p:nvSpPr>
        <p:spPr>
          <a:xfrm>
            <a:off x="2075760" y="4071960"/>
            <a:ext cx="554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91" name="Пятно 1 45"/>
          <p:cNvSpPr/>
          <p:nvPr/>
        </p:nvSpPr>
        <p:spPr>
          <a:xfrm>
            <a:off x="6215040" y="3929040"/>
            <a:ext cx="395280" cy="523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934756493"/>
              </p:ext>
            </p:extLst>
          </p:nvPr>
        </p:nvGraphicFramePr>
        <p:xfrm>
          <a:off x="323640" y="1340640"/>
          <a:ext cx="6719760" cy="491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92" name="TextBox 5"/>
          <p:cNvSpPr/>
          <p:nvPr/>
        </p:nvSpPr>
        <p:spPr>
          <a:xfrm>
            <a:off x="4860000" y="2133000"/>
            <a:ext cx="4067280" cy="2860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Длительный процесс по сбору информации о проблеме в семье;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Отсутствие работника на рабочем месте;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Потеря во времени сбора материала для консультации;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Затрата времени  на подготовку печатной продукции (памятки, буклеты, бланки)  для родителей (законных представителей) по выявленной семейной проблеме.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93" name="Пятно 1 6"/>
          <p:cNvSpPr/>
          <p:nvPr/>
        </p:nvSpPr>
        <p:spPr>
          <a:xfrm>
            <a:off x="1187640" y="5373360"/>
            <a:ext cx="575280" cy="6670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4" name="Пятно 1 7"/>
          <p:cNvSpPr/>
          <p:nvPr/>
        </p:nvSpPr>
        <p:spPr>
          <a:xfrm>
            <a:off x="1979640" y="5445360"/>
            <a:ext cx="575280" cy="6670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5" name="Пятно 1 8"/>
          <p:cNvSpPr/>
          <p:nvPr/>
        </p:nvSpPr>
        <p:spPr>
          <a:xfrm>
            <a:off x="2915640" y="5445360"/>
            <a:ext cx="575280" cy="6670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6" name="Пятно 1 9"/>
          <p:cNvSpPr/>
          <p:nvPr/>
        </p:nvSpPr>
        <p:spPr>
          <a:xfrm>
            <a:off x="3780000" y="5301360"/>
            <a:ext cx="575280" cy="6670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7" name="Заголовок 1"/>
          <p:cNvSpPr/>
          <p:nvPr/>
        </p:nvSpPr>
        <p:spPr>
          <a:xfrm>
            <a:off x="1043640" y="332640"/>
            <a:ext cx="6634440" cy="647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ПИРАМИДА ПРОБЛЕМ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Объект 4"/>
          <p:cNvGraphicFramePr/>
          <p:nvPr/>
        </p:nvGraphicFramePr>
        <p:xfrm>
          <a:off x="323640" y="692640"/>
          <a:ext cx="8711280" cy="5296680"/>
        </p:xfrm>
        <a:graphic>
          <a:graphicData uri="http://schemas.openxmlformats.org/drawingml/2006/table">
            <a:tbl>
              <a:tblPr/>
              <a:tblGrid>
                <a:gridCol w="457200"/>
                <a:gridCol w="1978920"/>
                <a:gridCol w="1845720"/>
                <a:gridCol w="2125800"/>
                <a:gridCol w="1008000"/>
                <a:gridCol w="1296000"/>
              </a:tblGrid>
              <a:tr h="432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№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п/п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Причина проблемы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Ответственные 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66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Длительный процесс по сбору информации о проблеме в семье;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16000"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сотовой связи у родителей;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выезд специалистов по  месту жительства для выяснения информации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01.06.2022-25.10.2022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Т.Г. Сутемьева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59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работника на рабочем месте;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выходной согласно графику,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marL="216000"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срочная работа, 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marL="216000"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больничный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взаимозаменяемость специалистов отделения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04.07.2022- 07.07.2022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1322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Потеря во времени сбора материала для консультации;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-недостаток технического оснащения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нестабильность работы интернет провайдера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отсутствие необходимой литературы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marL="216000"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подготовка и систематизация информационных материалов (буклетов, памяток, бланков) для использования в работе всеми специалистами;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ru-RU" sz="1200" spc="-1" strike="noStrike">
                        <a:latin typeface="XO Oriel"/>
                      </a:endParaRPr>
                    </a:p>
                    <a:p>
                      <a:pPr marL="216000"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каталога информационной продукции для быстрого поиска необходимых тем консультаций по различным направлениям;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ru-RU" sz="1200" spc="-1" strike="noStrike">
                        <a:latin typeface="XO Oriel"/>
                      </a:endParaRPr>
                    </a:p>
                    <a:p>
                      <a:pPr marL="216000"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электронного банка данных с консультациями и буклетами по разным  направлениям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01.06.2022-01.11.2022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Т.Г. Сутемьева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В.С. Насонова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А.В. Семкина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8169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Затрата времени на подготовку печатной продукции (памятки, буклеты, бланки)  для родителей (законных представителей) по выявленной семейной проблеме.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-недостаток технического оснащения;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хранение информации для буклетов специалистами (психологов, педагогов, спец. по СР) не в едином месте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01.06.2022- 01.02.2023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В.С. Насонова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А.В. Семкина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199" name="Заголовок 1"/>
          <p:cNvSpPr/>
          <p:nvPr/>
        </p:nvSpPr>
        <p:spPr>
          <a:xfrm>
            <a:off x="1115640" y="116640"/>
            <a:ext cx="6706440" cy="458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ПЛАН МЕРОПРИЯТИЙ ПО УСТРАНЕНИЮ ПРОБЛЕМ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Группа 4"/>
          <p:cNvGrpSpPr/>
          <p:nvPr/>
        </p:nvGrpSpPr>
        <p:grpSpPr>
          <a:xfrm>
            <a:off x="357120" y="1357200"/>
            <a:ext cx="3928320" cy="1386000"/>
            <a:chOff x="357120" y="1357200"/>
            <a:chExt cx="3928320" cy="1386000"/>
          </a:xfrm>
        </p:grpSpPr>
        <p:sp>
          <p:nvSpPr>
            <p:cNvPr id="201" name="Скругленный прямоугольник 5"/>
            <p:cNvSpPr/>
            <p:nvPr/>
          </p:nvSpPr>
          <p:spPr>
            <a:xfrm>
              <a:off x="691560" y="1357200"/>
              <a:ext cx="3593880" cy="13860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2" name="Скругленный прямоугольник 4"/>
            <p:cNvSpPr/>
            <p:nvPr/>
          </p:nvSpPr>
          <p:spPr>
            <a:xfrm>
              <a:off x="357120" y="1357200"/>
              <a:ext cx="3882240" cy="1345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3" name="Группа 7"/>
          <p:cNvGrpSpPr/>
          <p:nvPr/>
        </p:nvGrpSpPr>
        <p:grpSpPr>
          <a:xfrm>
            <a:off x="5857920" y="3071880"/>
            <a:ext cx="3071160" cy="1642320"/>
            <a:chOff x="5857920" y="3071880"/>
            <a:chExt cx="3071160" cy="1642320"/>
          </a:xfrm>
        </p:grpSpPr>
        <p:sp>
          <p:nvSpPr>
            <p:cNvPr id="204" name="Скругленный прямоугольник 8"/>
            <p:cNvSpPr/>
            <p:nvPr/>
          </p:nvSpPr>
          <p:spPr>
            <a:xfrm>
              <a:off x="5857920" y="3071880"/>
              <a:ext cx="2689200" cy="16423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Сбор информации  о проблеме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в семье и  семейных дисфункций 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от специалистов 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учреждения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системы профилактики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100000"/>
                </a:lnSpc>
                <a:buNone/>
              </a:pPr>
              <a:endParaRPr b="0" lang="ru-RU" sz="1300" spc="-1" strike="noStrike">
                <a:latin typeface="XO Oriel"/>
              </a:endParaRPr>
            </a:p>
          </p:txBody>
        </p:sp>
        <p:sp>
          <p:nvSpPr>
            <p:cNvPr id="205" name="Скругленный прямоугольник 4"/>
            <p:cNvSpPr/>
            <p:nvPr/>
          </p:nvSpPr>
          <p:spPr>
            <a:xfrm>
              <a:off x="6143760" y="3243240"/>
              <a:ext cx="2785320" cy="137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6" name="Группа 10"/>
          <p:cNvGrpSpPr/>
          <p:nvPr/>
        </p:nvGrpSpPr>
        <p:grpSpPr>
          <a:xfrm>
            <a:off x="3000240" y="3071880"/>
            <a:ext cx="2930400" cy="3191400"/>
            <a:chOff x="3000240" y="3071880"/>
            <a:chExt cx="2930400" cy="3191400"/>
          </a:xfrm>
        </p:grpSpPr>
        <p:sp>
          <p:nvSpPr>
            <p:cNvPr id="207" name="Скругленный прямоугольник 11"/>
            <p:cNvSpPr/>
            <p:nvPr/>
          </p:nvSpPr>
          <p:spPr>
            <a:xfrm>
              <a:off x="3000240" y="3071880"/>
              <a:ext cx="2742120" cy="16599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  <a:spcAft>
                  <a:spcPts val="456"/>
                </a:spcAft>
                <a:buNone/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  <a:ea typeface="DejaVu Sans"/>
                </a:rPr>
                <a:t>Консилиум со специалистами отделения  по  определению направления консультации, выстраивание алгоритма  проведения консультации специалистами с клиентом </a:t>
              </a:r>
              <a:endParaRPr b="0" lang="ru-RU" sz="13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от 35 мин.  до 70 мин</a:t>
              </a:r>
              <a:endParaRPr b="0" lang="ru-RU" sz="1300" spc="-1" strike="noStrike">
                <a:latin typeface="XO Oriel"/>
              </a:endParaRPr>
            </a:p>
          </p:txBody>
        </p:sp>
        <p:sp>
          <p:nvSpPr>
            <p:cNvPr id="208" name="Скругленный прямоугольник 4"/>
            <p:cNvSpPr/>
            <p:nvPr/>
          </p:nvSpPr>
          <p:spPr>
            <a:xfrm>
              <a:off x="3286080" y="4700520"/>
              <a:ext cx="2644560" cy="156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9" name="Группа 13"/>
          <p:cNvGrpSpPr/>
          <p:nvPr/>
        </p:nvGrpSpPr>
        <p:grpSpPr>
          <a:xfrm>
            <a:off x="285840" y="3071880"/>
            <a:ext cx="2547720" cy="1642320"/>
            <a:chOff x="285840" y="3071880"/>
            <a:chExt cx="2547720" cy="1642320"/>
          </a:xfrm>
        </p:grpSpPr>
        <p:sp>
          <p:nvSpPr>
            <p:cNvPr id="210" name="Скругленный прямоугольник 14"/>
            <p:cNvSpPr/>
            <p:nvPr/>
          </p:nvSpPr>
          <p:spPr>
            <a:xfrm>
              <a:off x="285840" y="3071880"/>
              <a:ext cx="2547720" cy="16423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1" name="Скругленный прямоугольник 4"/>
            <p:cNvSpPr/>
            <p:nvPr/>
          </p:nvSpPr>
          <p:spPr>
            <a:xfrm>
              <a:off x="317520" y="3119760"/>
              <a:ext cx="2484000" cy="154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2" name="Скругленный прямоугольник 4"/>
          <p:cNvSpPr/>
          <p:nvPr/>
        </p:nvSpPr>
        <p:spPr>
          <a:xfrm>
            <a:off x="251640" y="4725000"/>
            <a:ext cx="2380320" cy="146916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" rig="threePt">
              <a:rot lat="0" lon="0" rev="7500000"/>
            </a:lightRig>
          </a:scene3d>
        </p:spPr>
        <p:style>
          <a:lnRef idx="0"/>
          <a:fillRef idx="0"/>
          <a:effectRef idx="0"/>
          <a:fontRef idx="minor"/>
        </p:style>
      </p:sp>
      <p:sp>
        <p:nvSpPr>
          <p:cNvPr id="213" name="Скругленный прямоугольник 4"/>
          <p:cNvSpPr/>
          <p:nvPr/>
        </p:nvSpPr>
        <p:spPr>
          <a:xfrm>
            <a:off x="282240" y="1372680"/>
            <a:ext cx="2413800" cy="102096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" rig="threePt">
              <a:rot lat="0" lon="0" rev="7500000"/>
            </a:lightRig>
          </a:scene3d>
        </p:spPr>
        <p:style>
          <a:lnRef idx="0"/>
          <a:fillRef idx="0"/>
          <a:effectRef idx="0"/>
          <a:fontRef idx="minor"/>
        </p:style>
      </p:sp>
      <p:grpSp>
        <p:nvGrpSpPr>
          <p:cNvPr id="214" name="Группа 33"/>
          <p:cNvGrpSpPr/>
          <p:nvPr/>
        </p:nvGrpSpPr>
        <p:grpSpPr>
          <a:xfrm>
            <a:off x="4714920" y="1357200"/>
            <a:ext cx="3928320" cy="1428120"/>
            <a:chOff x="4714920" y="1357200"/>
            <a:chExt cx="3928320" cy="1428120"/>
          </a:xfrm>
        </p:grpSpPr>
        <p:sp>
          <p:nvSpPr>
            <p:cNvPr id="215" name="Скругленный прямоугольник 34"/>
            <p:cNvSpPr/>
            <p:nvPr/>
          </p:nvSpPr>
          <p:spPr>
            <a:xfrm>
              <a:off x="4714920" y="1357200"/>
              <a:ext cx="3928320" cy="1428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dir="t" rig="threeP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6" name="Скругленный прямоугольник 4"/>
            <p:cNvSpPr/>
            <p:nvPr/>
          </p:nvSpPr>
          <p:spPr>
            <a:xfrm>
              <a:off x="5511240" y="1412640"/>
              <a:ext cx="3132000" cy="12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buNone/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  <a:ea typeface="DejaVu Sans"/>
                </a:rPr>
                <a:t>.</a:t>
              </a:r>
              <a:endParaRPr b="0" lang="ru-RU" sz="1400" spc="-1" strike="noStrike">
                <a:latin typeface="XO Oriel"/>
              </a:endParaRPr>
            </a:p>
          </p:txBody>
        </p:sp>
      </p:grp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043640" y="404640"/>
            <a:ext cx="6480000" cy="72432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КАРТА ЦЕЛЕВОГО СОСТОЯНИЯ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18" name="Скругленный прямоугольник 41"/>
          <p:cNvSpPr/>
          <p:nvPr/>
        </p:nvSpPr>
        <p:spPr>
          <a:xfrm>
            <a:off x="214200" y="5143680"/>
            <a:ext cx="3023640" cy="100728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solidFill>
              <a:srgbClr val="c0504d"/>
            </a:solidFill>
            <a:round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протекания процесса :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min. </a:t>
            </a:r>
            <a:r>
              <a:rPr b="1" lang="ru-RU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95 мин.</a:t>
            </a:r>
            <a:r>
              <a:rPr b="1" lang="en-US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max.</a:t>
            </a:r>
            <a:r>
              <a:rPr b="1" lang="ru-RU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 340 мин.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</p:txBody>
      </p:sp>
      <p:sp>
        <p:nvSpPr>
          <p:cNvPr id="219" name="Пятно 1 31"/>
          <p:cNvSpPr/>
          <p:nvPr/>
        </p:nvSpPr>
        <p:spPr>
          <a:xfrm>
            <a:off x="6286680" y="4500720"/>
            <a:ext cx="428040" cy="4993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0" name="Нашивка 47"/>
          <p:cNvSpPr/>
          <p:nvPr/>
        </p:nvSpPr>
        <p:spPr>
          <a:xfrm rot="10606800">
            <a:off x="2657160" y="365652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Нашивка 48"/>
          <p:cNvSpPr/>
          <p:nvPr/>
        </p:nvSpPr>
        <p:spPr>
          <a:xfrm rot="5400000">
            <a:off x="6930360" y="264312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Нашивка 50"/>
          <p:cNvSpPr/>
          <p:nvPr/>
        </p:nvSpPr>
        <p:spPr>
          <a:xfrm>
            <a:off x="4214880" y="185724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Нашивка 51"/>
          <p:cNvSpPr/>
          <p:nvPr/>
        </p:nvSpPr>
        <p:spPr>
          <a:xfrm rot="5400000">
            <a:off x="1226520" y="465480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Пятно 1 42"/>
          <p:cNvSpPr/>
          <p:nvPr/>
        </p:nvSpPr>
        <p:spPr>
          <a:xfrm>
            <a:off x="8215200" y="1214280"/>
            <a:ext cx="499320" cy="4528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5" name="Прямоугольник 44"/>
          <p:cNvSpPr/>
          <p:nvPr/>
        </p:nvSpPr>
        <p:spPr>
          <a:xfrm>
            <a:off x="785880" y="1571760"/>
            <a:ext cx="3357000" cy="10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Назначение специалистом времени  и даты для встречи с родителем (законным представителем) 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по телефону/ по месту жительства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ru-RU" sz="13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                  </a:t>
            </a:r>
            <a:r>
              <a:rPr b="1" lang="ru-RU" sz="13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от 10 мин. до 120 мин.         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СР, Р</a:t>
            </a:r>
            <a:r>
              <a:rPr b="1" lang="ru-RU" sz="1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 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6" name="Прямоугольник 45"/>
          <p:cNvSpPr/>
          <p:nvPr/>
        </p:nvSpPr>
        <p:spPr>
          <a:xfrm>
            <a:off x="4357800" y="1428840"/>
            <a:ext cx="4571280" cy="104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</a:pPr>
            <a:endParaRPr b="0" lang="ru-RU" sz="1300" spc="-1" strike="noStrike">
              <a:latin typeface="XO Orie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Сбор информации  от родителя (законного представителя) о семейной проблеме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по телефону/ по месту жительства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90000"/>
              </a:lnSpc>
              <a:spcAft>
                <a:spcPts val="456"/>
              </a:spcAft>
              <a:buNone/>
            </a:pPr>
            <a:r>
              <a:rPr b="1" lang="ru-RU" sz="13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                          </a:t>
            </a:r>
            <a:r>
              <a:rPr b="1" lang="ru-RU" sz="13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от 10 мин.  до 30 мин.           </a:t>
            </a:r>
            <a:r>
              <a:rPr b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СР, Р</a:t>
            </a:r>
            <a:r>
              <a:rPr b="1" lang="ru-RU" sz="13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 </a:t>
            </a:r>
            <a:endParaRPr b="0" lang="ru-RU" sz="1300" spc="-1" strike="noStrike">
              <a:latin typeface="XO Oriel"/>
            </a:endParaRPr>
          </a:p>
        </p:txBody>
      </p:sp>
      <p:sp>
        <p:nvSpPr>
          <p:cNvPr id="227" name="Прямоугольник 53"/>
          <p:cNvSpPr/>
          <p:nvPr/>
        </p:nvSpPr>
        <p:spPr>
          <a:xfrm>
            <a:off x="7786800" y="4143240"/>
            <a:ext cx="78516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ru-RU" sz="1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   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8" name="Прямоугольник 54"/>
          <p:cNvSpPr/>
          <p:nvPr/>
        </p:nvSpPr>
        <p:spPr>
          <a:xfrm>
            <a:off x="5143680" y="4143240"/>
            <a:ext cx="49932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11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 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29" name="Прямоугольник 55"/>
          <p:cNvSpPr/>
          <p:nvPr/>
        </p:nvSpPr>
        <p:spPr>
          <a:xfrm>
            <a:off x="3143160" y="4572000"/>
            <a:ext cx="285696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30" name="Прямоугольник 43"/>
          <p:cNvSpPr/>
          <p:nvPr/>
        </p:nvSpPr>
        <p:spPr>
          <a:xfrm>
            <a:off x="428760" y="3214800"/>
            <a:ext cx="228528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spcAft>
                <a:spcPts val="490"/>
              </a:spcAft>
              <a:buNone/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Встреча  с  клиентом , помощь в осознании его проблем посредствам консультирования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  <a:buNone/>
            </a:pPr>
            <a:r>
              <a:rPr b="1" lang="ru-RU" sz="14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          </a:t>
            </a:r>
            <a:r>
              <a:rPr b="1" lang="ru-RU" sz="13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от 20 мин.  до 60 мин. </a:t>
            </a:r>
            <a:r>
              <a:rPr b="1" lang="ru-RU" sz="14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                                                                                         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31" name="Пятно 1 33"/>
          <p:cNvSpPr/>
          <p:nvPr/>
        </p:nvSpPr>
        <p:spPr>
          <a:xfrm>
            <a:off x="8358120" y="2428920"/>
            <a:ext cx="395280" cy="523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2" name="Пятно 1 36"/>
          <p:cNvSpPr/>
          <p:nvPr/>
        </p:nvSpPr>
        <p:spPr>
          <a:xfrm>
            <a:off x="5786280" y="4429080"/>
            <a:ext cx="395280" cy="523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3" name="Прямоугольник 37"/>
          <p:cNvSpPr/>
          <p:nvPr/>
        </p:nvSpPr>
        <p:spPr>
          <a:xfrm>
            <a:off x="6363720" y="4214880"/>
            <a:ext cx="16164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от 20 мин.  до 60 мин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4" name="Нашивка 38"/>
          <p:cNvSpPr/>
          <p:nvPr/>
        </p:nvSpPr>
        <p:spPr>
          <a:xfrm rot="10800000">
            <a:off x="5572800" y="3644280"/>
            <a:ext cx="483840" cy="48384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Прямоугольник 39"/>
          <p:cNvSpPr/>
          <p:nvPr/>
        </p:nvSpPr>
        <p:spPr>
          <a:xfrm>
            <a:off x="2359080" y="4286160"/>
            <a:ext cx="2890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36" name="Пятно 1 46"/>
          <p:cNvSpPr/>
          <p:nvPr/>
        </p:nvSpPr>
        <p:spPr>
          <a:xfrm>
            <a:off x="3000240" y="4357800"/>
            <a:ext cx="395280" cy="523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7" name="Пятно 1 52"/>
          <p:cNvSpPr/>
          <p:nvPr/>
        </p:nvSpPr>
        <p:spPr>
          <a:xfrm>
            <a:off x="214200" y="4357800"/>
            <a:ext cx="395280" cy="523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Диаграмма 1"/>
          <p:cNvGraphicFramePr/>
          <p:nvPr/>
        </p:nvGraphicFramePr>
        <p:xfrm>
          <a:off x="1043640" y="2277000"/>
          <a:ext cx="6768000" cy="39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9" name="TextBox 3"/>
          <p:cNvSpPr/>
          <p:nvPr/>
        </p:nvSpPr>
        <p:spPr>
          <a:xfrm>
            <a:off x="1043640" y="1268640"/>
            <a:ext cx="64800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Сокращение количества времени на предоставления социальных услуг в форме консультирования граждан(час., мин.)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</p:txBody>
      </p:sp>
      <p:sp>
        <p:nvSpPr>
          <p:cNvPr id="240" name="Заголовок 1"/>
          <p:cNvSpPr/>
          <p:nvPr/>
        </p:nvSpPr>
        <p:spPr>
          <a:xfrm>
            <a:off x="971640" y="260640"/>
            <a:ext cx="6634440" cy="647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ПОЛУЧЕННЫЕ РЕЗУЛЬТАТЫ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14502</TotalTime>
  <Application>Редактор_презентаций/2.3.0.0$Linux_X86_64 LibreOffice_project/01ffa5329b2b028a19d4810c8ae7e18fece27084</Application>
  <AppVersion>15.0000</AppVersion>
  <Words>1110</Words>
  <Paragraphs>205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2024-10-11T09:52:52Z</dcterms:modified>
  <cp:revision>923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12</vt:i4>
  </property>
</Properties>
</file>