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_rels/notesSlide8.xml.rels" ContentType="application/vnd.openxmlformats-package.relationships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ata3.xml" ContentType="application/vnd.openxmlformats-officedocument.drawingml.diagramData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33.jpeg" ContentType="image/jpeg"/>
  <Override PartName="/ppt/media/image31.jpeg" ContentType="image/jpeg"/>
  <Override PartName="/ppt/media/image29.jpeg" ContentType="image/jpeg"/>
  <Override PartName="/ppt/media/image26.png" ContentType="image/png"/>
  <Override PartName="/ppt/media/image7.jpeg" ContentType="image/jpeg"/>
  <Override PartName="/ppt/media/image27.jpeg" ContentType="image/jpeg"/>
  <Override PartName="/ppt/media/image5.jpeg" ContentType="image/jpeg"/>
  <Override PartName="/ppt/media/image25.jpeg" ContentType="image/jpeg"/>
  <Override PartName="/ppt/media/image24.jpeg" ContentType="image/jpeg"/>
  <Override PartName="/ppt/media/image13.jpeg" ContentType="image/jpeg"/>
  <Override PartName="/ppt/media/image10.jpeg" ContentType="image/jpeg"/>
  <Override PartName="/ppt/media/image15.jpeg" ContentType="image/jpeg"/>
  <Override PartName="/ppt/media/image14.jpeg" ContentType="image/jpeg"/>
  <Override PartName="/ppt/media/image16.png" ContentType="image/png"/>
  <Override PartName="/ppt/media/image43.png" ContentType="image/png"/>
  <Override PartName="/ppt/media/image19.jpeg" ContentType="image/jpeg"/>
  <Override PartName="/ppt/media/image37.png" ContentType="image/png"/>
  <Override PartName="/ppt/media/image44.png" ContentType="image/png"/>
  <Override PartName="/ppt/media/image40.png" ContentType="image/png"/>
  <Override PartName="/ppt/media/image39.png" ContentType="image/png"/>
  <Override PartName="/ppt/media/image41.png" ContentType="image/png"/>
  <Override PartName="/ppt/media/image1.jpeg" ContentType="image/jpeg"/>
  <Override PartName="/ppt/media/image4.jpeg" ContentType="image/jpeg"/>
  <Override PartName="/ppt/media/image17.png" ContentType="image/png"/>
  <Override PartName="/ppt/media/image18.png" ContentType="image/png"/>
  <Override PartName="/ppt/media/image20.png" ContentType="image/png"/>
  <Override PartName="/ppt/media/image22.png" ContentType="image/png"/>
  <Override PartName="/ppt/media/image23.png" ContentType="image/png"/>
  <Override PartName="/ppt/media/image28.png" ContentType="image/png"/>
  <Override PartName="/ppt/media/image30.png" ContentType="image/png"/>
  <Override PartName="/ppt/media/image32.png" ContentType="image/png"/>
  <Override PartName="/ppt/media/image34.png" ContentType="image/png"/>
  <Override PartName="/ppt/media/image35.png" ContentType="image/png"/>
  <Override PartName="/ppt/media/image11.png" ContentType="image/png"/>
  <Override PartName="/ppt/media/image8.jpeg" ContentType="image/jpeg"/>
  <Override PartName="/ppt/media/image36.png" ContentType="image/png"/>
  <Override PartName="/ppt/media/image12.jpeg" ContentType="image/jpeg"/>
  <Override PartName="/ppt/media/image45.jpeg" ContentType="image/jpeg"/>
  <Override PartName="/ppt/media/image42.jpeg" ContentType="image/jpeg"/>
  <Override PartName="/ppt/media/image38.jpeg" ContentType="image/jpeg"/>
  <Override PartName="/ppt/media/image9.png" ContentType="image/png"/>
  <Override PartName="/ppt/media/image2.png" ContentType="image/png"/>
  <Override PartName="/ppt/media/image6.png" ContentType="image/png"/>
  <Override PartName="/ppt/media/image3.png" ContentType="image/png"/>
  <Override PartName="/ppt/media/image21.jpeg" ContentType="image/jpeg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862" spc="-1" strike="noStrike">
                <a:solidFill>
                  <a:srgbClr val="595959"/>
                </a:solidFill>
                <a:latin typeface="Calibri"/>
              </a:defRPr>
            </a:pPr>
            <a:r>
              <a:rPr b="0" sz="1862" spc="-1" strike="noStrike">
                <a:solidFill>
                  <a:srgbClr val="595959"/>
                </a:solidFill>
                <a:latin typeface="Calibri"/>
              </a:rPr>
              <a:t>Заглавие диаграммы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636460271060324"/>
          <c:y val="0.0469976273042526"/>
          <c:w val="0.936309681991319"/>
          <c:h val="0.7673845592261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</c:v>
                </c:pt>
                <c:pt idx="1">
                  <c:v>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a5a5a5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"/>
              </c:numCache>
            </c:numRef>
          </c:val>
        </c:ser>
        <c:gapWidth val="150"/>
        <c:overlap val="100"/>
        <c:axId val="49859067"/>
        <c:axId val="56997605"/>
      </c:barChart>
      <c:catAx>
        <c:axId val="4985906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56997605"/>
        <c:crosses val="autoZero"/>
        <c:auto val="1"/>
        <c:lblAlgn val="ctr"/>
        <c:lblOffset val="100"/>
        <c:noMultiLvlLbl val="0"/>
      </c:catAx>
      <c:valAx>
        <c:axId val="56997605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49859067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89275-BE5B-4C63-A427-96CB6891C4E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D86875-5C34-4DE1-8404-44E0E9D25F3D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CF6A0C55-B938-47DC-B287-6CC88AC551ED}" type="parTrans" cxnId="{64D881A8-6A1B-43C6-9671-68DBB3F1B8E5}">
      <dgm:prSet/>
      <dgm:spPr/>
      <dgm:t>
        <a:bodyPr/>
        <a:lstStyle/>
        <a:p>
          <a:endParaRPr lang="ru-RU"/>
        </a:p>
      </dgm:t>
    </dgm:pt>
    <dgm:pt modelId="{4463DFDE-7374-498D-A037-5EF952F89AFB}" type="sibTrans" cxnId="{64D881A8-6A1B-43C6-9671-68DBB3F1B8E5}">
      <dgm:prSet/>
      <dgm:spPr/>
      <dgm:t>
        <a:bodyPr/>
        <a:lstStyle/>
        <a:p>
          <a:endParaRPr lang="ru-RU"/>
        </a:p>
      </dgm:t>
    </dgm:pt>
    <dgm:pt modelId="{641B3289-051E-4579-8F4D-D09898B5EFB8}">
      <dgm:prSet phldrT="[Текст]" custT="1"/>
      <dgm:spPr/>
      <dgm:t>
        <a:bodyPr/>
        <a:lstStyle/>
        <a:p>
          <a:r>
            <a:rPr lang="ru-RU" sz="2400" dirty="0" smtClean="0"/>
            <a:t>Подростки не приезжают в учреждение для проведения диагностики.</a:t>
          </a:r>
          <a:endParaRPr lang="ru-RU" sz="2400" dirty="0"/>
        </a:p>
      </dgm:t>
    </dgm:pt>
    <dgm:pt modelId="{5541F59B-C9B6-4AE6-B60A-11D1AB9BBAAF}" type="parTrans" cxnId="{3172EFE1-80C1-46A4-9231-4A13AE24E0FA}">
      <dgm:prSet/>
      <dgm:spPr/>
      <dgm:t>
        <a:bodyPr/>
        <a:lstStyle/>
        <a:p>
          <a:endParaRPr lang="ru-RU"/>
        </a:p>
      </dgm:t>
    </dgm:pt>
    <dgm:pt modelId="{F21519EF-1809-4A3F-8EB7-558E7978DBC8}" type="sibTrans" cxnId="{3172EFE1-80C1-46A4-9231-4A13AE24E0FA}">
      <dgm:prSet/>
      <dgm:spPr/>
      <dgm:t>
        <a:bodyPr/>
        <a:lstStyle/>
        <a:p>
          <a:endParaRPr lang="ru-RU"/>
        </a:p>
      </dgm:t>
    </dgm:pt>
    <dgm:pt modelId="{19D8C322-6236-4393-B27D-55105BC52B1A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5FCF4D1-A7A2-44C6-B84F-06015E9C997A}" type="parTrans" cxnId="{615BFF46-820A-48E4-A6D2-027F4A91E0A6}">
      <dgm:prSet/>
      <dgm:spPr/>
      <dgm:t>
        <a:bodyPr/>
        <a:lstStyle/>
        <a:p>
          <a:endParaRPr lang="ru-RU"/>
        </a:p>
      </dgm:t>
    </dgm:pt>
    <dgm:pt modelId="{21A58B8F-34CA-4555-BB24-F6DA5E693398}" type="sibTrans" cxnId="{615BFF46-820A-48E4-A6D2-027F4A91E0A6}">
      <dgm:prSet/>
      <dgm:spPr/>
      <dgm:t>
        <a:bodyPr/>
        <a:lstStyle/>
        <a:p>
          <a:endParaRPr lang="ru-RU"/>
        </a:p>
      </dgm:t>
    </dgm:pt>
    <dgm:pt modelId="{E4A2518F-F8F2-4CD7-A97E-50B222EC7B1C}">
      <dgm:prSet phldrT="[Текст]" custT="1"/>
      <dgm:spPr/>
      <dgm:t>
        <a:bodyPr/>
        <a:lstStyle/>
        <a:p>
          <a:endParaRPr lang="ru-RU" sz="2000" dirty="0"/>
        </a:p>
      </dgm:t>
    </dgm:pt>
    <dgm:pt modelId="{46BA0CD2-43D0-4C73-BACE-9FE7CBE74DE0}" type="parTrans" cxnId="{50294BBE-DA51-4E88-8EF9-FB63B4D178A5}">
      <dgm:prSet/>
      <dgm:spPr/>
      <dgm:t>
        <a:bodyPr/>
        <a:lstStyle/>
        <a:p>
          <a:endParaRPr lang="ru-RU"/>
        </a:p>
      </dgm:t>
    </dgm:pt>
    <dgm:pt modelId="{ED86E434-E385-4949-999F-29CBBFE80626}" type="sibTrans" cxnId="{50294BBE-DA51-4E88-8EF9-FB63B4D178A5}">
      <dgm:prSet/>
      <dgm:spPr/>
      <dgm:t>
        <a:bodyPr/>
        <a:lstStyle/>
        <a:p>
          <a:endParaRPr lang="ru-RU"/>
        </a:p>
      </dgm:t>
    </dgm:pt>
    <dgm:pt modelId="{12F2EA73-0720-4956-8FB4-853923316C95}">
      <dgm:prSet custT="1"/>
      <dgm:spPr/>
      <dgm:t>
        <a:bodyPr/>
        <a:lstStyle/>
        <a:p>
          <a:r>
            <a:rPr lang="ru-RU" sz="2400" dirty="0" smtClean="0"/>
            <a:t>Невозможность приехать в учреждение: занятость подростков в рабочие дни. </a:t>
          </a:r>
        </a:p>
      </dgm:t>
    </dgm:pt>
    <dgm:pt modelId="{BF14E990-8905-450D-B82E-5A67686CAEA4}" type="parTrans" cxnId="{23835D13-E5BD-4BDE-B304-9DEED704ECFA}">
      <dgm:prSet/>
      <dgm:spPr/>
      <dgm:t>
        <a:bodyPr/>
        <a:lstStyle/>
        <a:p>
          <a:endParaRPr lang="ru-RU"/>
        </a:p>
      </dgm:t>
    </dgm:pt>
    <dgm:pt modelId="{FBB37C74-893E-42FD-9048-28F5730C7A0A}" type="sibTrans" cxnId="{23835D13-E5BD-4BDE-B304-9DEED704ECFA}">
      <dgm:prSet/>
      <dgm:spPr/>
      <dgm:t>
        <a:bodyPr/>
        <a:lstStyle/>
        <a:p>
          <a:endParaRPr lang="ru-RU"/>
        </a:p>
      </dgm:t>
    </dgm:pt>
    <dgm:pt modelId="{B7126F93-1DE2-4985-9B63-D432C85490A5}">
      <dgm:prSet custT="1"/>
      <dgm:spPr/>
      <dgm:t>
        <a:bodyPr/>
        <a:lstStyle/>
        <a:p>
          <a:r>
            <a:rPr lang="ru-RU" sz="3600" dirty="0" smtClean="0"/>
            <a:t>3</a:t>
          </a:r>
        </a:p>
      </dgm:t>
    </dgm:pt>
    <dgm:pt modelId="{8F39BDE9-A4D5-4C3E-A771-BC1FD5EDB28A}" type="parTrans" cxnId="{29E230E2-9823-467A-AC6F-74ED1A9C20F5}">
      <dgm:prSet/>
      <dgm:spPr/>
      <dgm:t>
        <a:bodyPr/>
        <a:lstStyle/>
        <a:p>
          <a:endParaRPr lang="ru-RU"/>
        </a:p>
      </dgm:t>
    </dgm:pt>
    <dgm:pt modelId="{8FED2F5F-5A8F-4462-A9AC-E602C51B83E4}" type="sibTrans" cxnId="{29E230E2-9823-467A-AC6F-74ED1A9C20F5}">
      <dgm:prSet/>
      <dgm:spPr/>
      <dgm:t>
        <a:bodyPr/>
        <a:lstStyle/>
        <a:p>
          <a:endParaRPr lang="ru-RU"/>
        </a:p>
      </dgm:t>
    </dgm:pt>
    <dgm:pt modelId="{37E127BA-155B-427E-9940-A033FD09FA04}">
      <dgm:prSet/>
      <dgm:spPr/>
      <dgm:t>
        <a:bodyPr/>
        <a:lstStyle/>
        <a:p>
          <a:r>
            <a:rPr lang="ru-RU" dirty="0" smtClean="0"/>
            <a:t>Невозможность приехать в учреждение: удаленность проживания. </a:t>
          </a:r>
          <a:endParaRPr lang="ru-RU" dirty="0"/>
        </a:p>
      </dgm:t>
    </dgm:pt>
    <dgm:pt modelId="{DBCF2C36-E494-46B8-9C7E-07590A98E66C}" type="parTrans" cxnId="{B641FBBC-76CE-4B98-844A-E1B282F5B4EF}">
      <dgm:prSet/>
      <dgm:spPr/>
      <dgm:t>
        <a:bodyPr/>
        <a:lstStyle/>
        <a:p>
          <a:endParaRPr lang="ru-RU"/>
        </a:p>
      </dgm:t>
    </dgm:pt>
    <dgm:pt modelId="{6C4D33CA-7E9F-401B-A50C-39DBA84C3F76}" type="sibTrans" cxnId="{B641FBBC-76CE-4B98-844A-E1B282F5B4EF}">
      <dgm:prSet/>
      <dgm:spPr/>
      <dgm:t>
        <a:bodyPr/>
        <a:lstStyle/>
        <a:p>
          <a:endParaRPr lang="ru-RU"/>
        </a:p>
      </dgm:t>
    </dgm:pt>
    <dgm:pt modelId="{6922ACC8-C22A-4E2C-8A11-D4B166033654}">
      <dgm:prSet/>
      <dgm:spPr/>
      <dgm:t>
        <a:bodyPr/>
        <a:lstStyle/>
        <a:p>
          <a:endParaRPr lang="ru-RU"/>
        </a:p>
      </dgm:t>
    </dgm:pt>
    <dgm:pt modelId="{80D57E55-6CBB-41C5-ADE7-7D5581353110}" type="parTrans" cxnId="{C201BBF2-4896-4A28-8692-85FD0D7B223D}">
      <dgm:prSet/>
      <dgm:spPr/>
      <dgm:t>
        <a:bodyPr/>
        <a:lstStyle/>
        <a:p>
          <a:endParaRPr lang="ru-RU"/>
        </a:p>
      </dgm:t>
    </dgm:pt>
    <dgm:pt modelId="{F756FA29-0EFB-4473-87CE-DE35BD9F554C}" type="sibTrans" cxnId="{C201BBF2-4896-4A28-8692-85FD0D7B223D}">
      <dgm:prSet/>
      <dgm:spPr/>
      <dgm:t>
        <a:bodyPr/>
        <a:lstStyle/>
        <a:p>
          <a:endParaRPr lang="ru-RU"/>
        </a:p>
      </dgm:t>
    </dgm:pt>
    <dgm:pt modelId="{3A7B3A8F-AA77-4444-AC0D-C2B12D6F38C1}" type="pres">
      <dgm:prSet presAssocID="{C0089275-BE5B-4C63-A427-96CB6891C4E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060E0A-866D-4BD5-AAB3-84E9DF9CDEEF}" type="pres">
      <dgm:prSet presAssocID="{EED86875-5C34-4DE1-8404-44E0E9D25F3D}" presName="composite" presStyleCnt="0"/>
      <dgm:spPr/>
    </dgm:pt>
    <dgm:pt modelId="{E5A8FF1E-76CF-44F2-8DBF-6FA9CE840E08}" type="pres">
      <dgm:prSet presAssocID="{EED86875-5C34-4DE1-8404-44E0E9D25F3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31982-6DC6-4055-B673-18D36C07D1D4}" type="pres">
      <dgm:prSet presAssocID="{EED86875-5C34-4DE1-8404-44E0E9D25F3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AD4C4-C183-4F2D-A6D1-1A23EF7C648F}" type="pres">
      <dgm:prSet presAssocID="{4463DFDE-7374-498D-A037-5EF952F89AFB}" presName="sp" presStyleCnt="0"/>
      <dgm:spPr/>
    </dgm:pt>
    <dgm:pt modelId="{2706A5BD-4CF9-4606-B5C0-D57994695174}" type="pres">
      <dgm:prSet presAssocID="{19D8C322-6236-4393-B27D-55105BC52B1A}" presName="composite" presStyleCnt="0"/>
      <dgm:spPr/>
    </dgm:pt>
    <dgm:pt modelId="{85ED339F-0C74-4B00-83A4-7D7CE77CCECF}" type="pres">
      <dgm:prSet presAssocID="{19D8C322-6236-4393-B27D-55105BC52B1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0AEBC-8D9B-4536-B3A5-BD6D5BFA8E4E}" type="pres">
      <dgm:prSet presAssocID="{19D8C322-6236-4393-B27D-55105BC52B1A}" presName="descendantText" presStyleLbl="alignAcc1" presStyleIdx="1" presStyleCnt="3" custScaleY="142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CC7A6-995D-4D35-B2D3-28F95AE031A9}" type="pres">
      <dgm:prSet presAssocID="{21A58B8F-34CA-4555-BB24-F6DA5E693398}" presName="sp" presStyleCnt="0"/>
      <dgm:spPr/>
    </dgm:pt>
    <dgm:pt modelId="{9F7D0BE2-50DA-49C9-996F-A1642681D186}" type="pres">
      <dgm:prSet presAssocID="{B7126F93-1DE2-4985-9B63-D432C85490A5}" presName="composite" presStyleCnt="0"/>
      <dgm:spPr/>
    </dgm:pt>
    <dgm:pt modelId="{D0EA0C95-43F3-486A-B09F-1CFED3782C53}" type="pres">
      <dgm:prSet presAssocID="{B7126F93-1DE2-4985-9B63-D432C85490A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F30F8-339A-4287-A650-B981F4227227}" type="pres">
      <dgm:prSet presAssocID="{B7126F93-1DE2-4985-9B63-D432C85490A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B7E9FB-72BE-4464-92FC-4B8270305628}" type="presOf" srcId="{19D8C322-6236-4393-B27D-55105BC52B1A}" destId="{85ED339F-0C74-4B00-83A4-7D7CE77CCECF}" srcOrd="0" destOrd="0" presId="urn:microsoft.com/office/officeart/2005/8/layout/chevron2"/>
    <dgm:cxn modelId="{1FA682EA-842C-4F4A-9D6D-9F42B49579F3}" type="presOf" srcId="{E4A2518F-F8F2-4CD7-A97E-50B222EC7B1C}" destId="{D3D0AEBC-8D9B-4536-B3A5-BD6D5BFA8E4E}" srcOrd="0" destOrd="0" presId="urn:microsoft.com/office/officeart/2005/8/layout/chevron2"/>
    <dgm:cxn modelId="{615BFF46-820A-48E4-A6D2-027F4A91E0A6}" srcId="{C0089275-BE5B-4C63-A427-96CB6891C4E0}" destId="{19D8C322-6236-4393-B27D-55105BC52B1A}" srcOrd="1" destOrd="0" parTransId="{A5FCF4D1-A7A2-44C6-B84F-06015E9C997A}" sibTransId="{21A58B8F-34CA-4555-BB24-F6DA5E693398}"/>
    <dgm:cxn modelId="{9BB3B82B-44CC-440D-BFE2-396D537E3CDB}" type="presOf" srcId="{12F2EA73-0720-4956-8FB4-853923316C95}" destId="{D3D0AEBC-8D9B-4536-B3A5-BD6D5BFA8E4E}" srcOrd="0" destOrd="1" presId="urn:microsoft.com/office/officeart/2005/8/layout/chevron2"/>
    <dgm:cxn modelId="{64D881A8-6A1B-43C6-9671-68DBB3F1B8E5}" srcId="{C0089275-BE5B-4C63-A427-96CB6891C4E0}" destId="{EED86875-5C34-4DE1-8404-44E0E9D25F3D}" srcOrd="0" destOrd="0" parTransId="{CF6A0C55-B938-47DC-B287-6CC88AC551ED}" sibTransId="{4463DFDE-7374-498D-A037-5EF952F89AFB}"/>
    <dgm:cxn modelId="{29E230E2-9823-467A-AC6F-74ED1A9C20F5}" srcId="{C0089275-BE5B-4C63-A427-96CB6891C4E0}" destId="{B7126F93-1DE2-4985-9B63-D432C85490A5}" srcOrd="2" destOrd="0" parTransId="{8F39BDE9-A4D5-4C3E-A771-BC1FD5EDB28A}" sibTransId="{8FED2F5F-5A8F-4462-A9AC-E602C51B83E4}"/>
    <dgm:cxn modelId="{D35225A3-FEF3-4CAB-81D2-B8379A074783}" type="presOf" srcId="{B7126F93-1DE2-4985-9B63-D432C85490A5}" destId="{D0EA0C95-43F3-486A-B09F-1CFED3782C53}" srcOrd="0" destOrd="0" presId="urn:microsoft.com/office/officeart/2005/8/layout/chevron2"/>
    <dgm:cxn modelId="{B55156F3-1471-4406-B0EE-06FA62C88DAB}" type="presOf" srcId="{641B3289-051E-4579-8F4D-D09898B5EFB8}" destId="{C0831982-6DC6-4055-B673-18D36C07D1D4}" srcOrd="0" destOrd="0" presId="urn:microsoft.com/office/officeart/2005/8/layout/chevron2"/>
    <dgm:cxn modelId="{D820E3E4-72F7-4DB1-8E61-97BC3700B1C5}" type="presOf" srcId="{37E127BA-155B-427E-9940-A033FD09FA04}" destId="{73FF30F8-339A-4287-A650-B981F4227227}" srcOrd="0" destOrd="0" presId="urn:microsoft.com/office/officeart/2005/8/layout/chevron2"/>
    <dgm:cxn modelId="{3172EFE1-80C1-46A4-9231-4A13AE24E0FA}" srcId="{EED86875-5C34-4DE1-8404-44E0E9D25F3D}" destId="{641B3289-051E-4579-8F4D-D09898B5EFB8}" srcOrd="0" destOrd="0" parTransId="{5541F59B-C9B6-4AE6-B60A-11D1AB9BBAAF}" sibTransId="{F21519EF-1809-4A3F-8EB7-558E7978DBC8}"/>
    <dgm:cxn modelId="{4ABEE6C0-F8AE-4C87-ADF2-2FECF8C80CAF}" type="presOf" srcId="{EED86875-5C34-4DE1-8404-44E0E9D25F3D}" destId="{E5A8FF1E-76CF-44F2-8DBF-6FA9CE840E08}" srcOrd="0" destOrd="0" presId="urn:microsoft.com/office/officeart/2005/8/layout/chevron2"/>
    <dgm:cxn modelId="{23835D13-E5BD-4BDE-B304-9DEED704ECFA}" srcId="{19D8C322-6236-4393-B27D-55105BC52B1A}" destId="{12F2EA73-0720-4956-8FB4-853923316C95}" srcOrd="1" destOrd="0" parTransId="{BF14E990-8905-450D-B82E-5A67686CAEA4}" sibTransId="{FBB37C74-893E-42FD-9048-28F5730C7A0A}"/>
    <dgm:cxn modelId="{50294BBE-DA51-4E88-8EF9-FB63B4D178A5}" srcId="{19D8C322-6236-4393-B27D-55105BC52B1A}" destId="{E4A2518F-F8F2-4CD7-A97E-50B222EC7B1C}" srcOrd="0" destOrd="0" parTransId="{46BA0CD2-43D0-4C73-BACE-9FE7CBE74DE0}" sibTransId="{ED86E434-E385-4949-999F-29CBBFE80626}"/>
    <dgm:cxn modelId="{B641FBBC-76CE-4B98-844A-E1B282F5B4EF}" srcId="{B7126F93-1DE2-4985-9B63-D432C85490A5}" destId="{37E127BA-155B-427E-9940-A033FD09FA04}" srcOrd="0" destOrd="0" parTransId="{DBCF2C36-E494-46B8-9C7E-07590A98E66C}" sibTransId="{6C4D33CA-7E9F-401B-A50C-39DBA84C3F76}"/>
    <dgm:cxn modelId="{55BDDC10-34E6-4FED-9371-2A038F609360}" type="presOf" srcId="{C0089275-BE5B-4C63-A427-96CB6891C4E0}" destId="{3A7B3A8F-AA77-4444-AC0D-C2B12D6F38C1}" srcOrd="0" destOrd="0" presId="urn:microsoft.com/office/officeart/2005/8/layout/chevron2"/>
    <dgm:cxn modelId="{104854B1-6B73-41AB-807E-31816CE8BDE1}" type="presOf" srcId="{6922ACC8-C22A-4E2C-8A11-D4B166033654}" destId="{73FF30F8-339A-4287-A650-B981F4227227}" srcOrd="0" destOrd="1" presId="urn:microsoft.com/office/officeart/2005/8/layout/chevron2"/>
    <dgm:cxn modelId="{C201BBF2-4896-4A28-8692-85FD0D7B223D}" srcId="{B7126F93-1DE2-4985-9B63-D432C85490A5}" destId="{6922ACC8-C22A-4E2C-8A11-D4B166033654}" srcOrd="1" destOrd="0" parTransId="{80D57E55-6CBB-41C5-ADE7-7D5581353110}" sibTransId="{F756FA29-0EFB-4473-87CE-DE35BD9F554C}"/>
    <dgm:cxn modelId="{FD8D07B8-D0EF-446F-9C68-56A33AB7ED52}" type="presParOf" srcId="{3A7B3A8F-AA77-4444-AC0D-C2B12D6F38C1}" destId="{3C060E0A-866D-4BD5-AAB3-84E9DF9CDEEF}" srcOrd="0" destOrd="0" presId="urn:microsoft.com/office/officeart/2005/8/layout/chevron2"/>
    <dgm:cxn modelId="{2FD63EB8-5966-4404-A7AA-2EA83BB8F3D0}" type="presParOf" srcId="{3C060E0A-866D-4BD5-AAB3-84E9DF9CDEEF}" destId="{E5A8FF1E-76CF-44F2-8DBF-6FA9CE840E08}" srcOrd="0" destOrd="0" presId="urn:microsoft.com/office/officeart/2005/8/layout/chevron2"/>
    <dgm:cxn modelId="{9DD8D912-20EC-4DBF-A575-A4D5E0878115}" type="presParOf" srcId="{3C060E0A-866D-4BD5-AAB3-84E9DF9CDEEF}" destId="{C0831982-6DC6-4055-B673-18D36C07D1D4}" srcOrd="1" destOrd="0" presId="urn:microsoft.com/office/officeart/2005/8/layout/chevron2"/>
    <dgm:cxn modelId="{E2CE8394-4F87-4652-80CD-E206928018D1}" type="presParOf" srcId="{3A7B3A8F-AA77-4444-AC0D-C2B12D6F38C1}" destId="{2E2AD4C4-C183-4F2D-A6D1-1A23EF7C648F}" srcOrd="1" destOrd="0" presId="urn:microsoft.com/office/officeart/2005/8/layout/chevron2"/>
    <dgm:cxn modelId="{99375DCC-8166-4483-AFB3-B395B15CFE10}" type="presParOf" srcId="{3A7B3A8F-AA77-4444-AC0D-C2B12D6F38C1}" destId="{2706A5BD-4CF9-4606-B5C0-D57994695174}" srcOrd="2" destOrd="0" presId="urn:microsoft.com/office/officeart/2005/8/layout/chevron2"/>
    <dgm:cxn modelId="{08459A88-92E2-4471-876D-2FC275AAECFF}" type="presParOf" srcId="{2706A5BD-4CF9-4606-B5C0-D57994695174}" destId="{85ED339F-0C74-4B00-83A4-7D7CE77CCECF}" srcOrd="0" destOrd="0" presId="urn:microsoft.com/office/officeart/2005/8/layout/chevron2"/>
    <dgm:cxn modelId="{92C7CEB3-29E9-4F41-BEDA-FDF77068C4AC}" type="presParOf" srcId="{2706A5BD-4CF9-4606-B5C0-D57994695174}" destId="{D3D0AEBC-8D9B-4536-B3A5-BD6D5BFA8E4E}" srcOrd="1" destOrd="0" presId="urn:microsoft.com/office/officeart/2005/8/layout/chevron2"/>
    <dgm:cxn modelId="{C4F9B3FC-1F4B-4780-B5FF-8170A22F5E3E}" type="presParOf" srcId="{3A7B3A8F-AA77-4444-AC0D-C2B12D6F38C1}" destId="{51FCC7A6-995D-4D35-B2D3-28F95AE031A9}" srcOrd="3" destOrd="0" presId="urn:microsoft.com/office/officeart/2005/8/layout/chevron2"/>
    <dgm:cxn modelId="{D5E90677-6A26-46D6-B8E1-3D66DD9508E8}" type="presParOf" srcId="{3A7B3A8F-AA77-4444-AC0D-C2B12D6F38C1}" destId="{9F7D0BE2-50DA-49C9-996F-A1642681D186}" srcOrd="4" destOrd="0" presId="urn:microsoft.com/office/officeart/2005/8/layout/chevron2"/>
    <dgm:cxn modelId="{D4A764D4-5FE6-4FA7-BE8A-F40419A0ED9D}" type="presParOf" srcId="{9F7D0BE2-50DA-49C9-996F-A1642681D186}" destId="{D0EA0C95-43F3-486A-B09F-1CFED3782C53}" srcOrd="0" destOrd="0" presId="urn:microsoft.com/office/officeart/2005/8/layout/chevron2"/>
    <dgm:cxn modelId="{9F70A874-EF60-4C86-9DDF-87A88A592AAD}" type="presParOf" srcId="{9F7D0BE2-50DA-49C9-996F-A1642681D186}" destId="{73FF30F8-339A-4287-A650-B981F42272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C81710-0A0D-4B27-B1E3-C2341DA9CD1F}" type="doc">
      <dgm:prSet loTypeId="urn:microsoft.com/office/officeart/2005/8/layout/pyramid1" loCatId="pyramid" qsTypeId="urn:microsoft.com/office/officeart/2005/8/quickstyle/simple1" qsCatId="simple" csTypeId="urn:microsoft.com/office/officeart/2005/8/colors/accent5_5" csCatId="accent5" phldr="1"/>
      <dgm:spPr/>
    </dgm:pt>
    <dgm:pt modelId="{F4BF1F71-98D8-42A9-8285-FFA31C44848F}">
      <dgm:prSet phldrT="[Текст]" custT="1"/>
      <dgm:spPr/>
      <dgm:t>
        <a:bodyPr/>
        <a:lstStyle/>
        <a:p>
          <a:r>
            <a:rPr lang="ru-RU" sz="1600" i="1" dirty="0" smtClean="0"/>
            <a:t>Федеральный уровень</a:t>
          </a:r>
          <a:endParaRPr lang="ru-RU" sz="1600" i="1" dirty="0"/>
        </a:p>
      </dgm:t>
    </dgm:pt>
    <dgm:pt modelId="{DEF60264-77AB-45EA-92A9-59C7A1D101FE}" type="parTrans" cxnId="{2A9EB120-D4B6-4BBD-A9E0-366A8B1B1726}">
      <dgm:prSet/>
      <dgm:spPr/>
      <dgm:t>
        <a:bodyPr/>
        <a:lstStyle/>
        <a:p>
          <a:endParaRPr lang="ru-RU"/>
        </a:p>
      </dgm:t>
    </dgm:pt>
    <dgm:pt modelId="{B3057E95-41E1-492E-9904-7BF9B9316018}" type="sibTrans" cxnId="{2A9EB120-D4B6-4BBD-A9E0-366A8B1B1726}">
      <dgm:prSet/>
      <dgm:spPr/>
      <dgm:t>
        <a:bodyPr/>
        <a:lstStyle/>
        <a:p>
          <a:endParaRPr lang="ru-RU"/>
        </a:p>
      </dgm:t>
    </dgm:pt>
    <dgm:pt modelId="{DD02E3DB-50FA-4E51-B50B-BB19FBF0AA7A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600" i="1" dirty="0" smtClean="0"/>
            <a:t>Региональный уровень</a:t>
          </a:r>
          <a:endParaRPr lang="ru-RU" sz="1600" i="1" dirty="0"/>
        </a:p>
      </dgm:t>
    </dgm:pt>
    <dgm:pt modelId="{79CBCD14-96A8-4A5B-9ED4-7558484E2DDA}" type="parTrans" cxnId="{AE457B79-7752-493E-87C5-F88293BE5B1D}">
      <dgm:prSet/>
      <dgm:spPr/>
      <dgm:t>
        <a:bodyPr/>
        <a:lstStyle/>
        <a:p>
          <a:endParaRPr lang="ru-RU"/>
        </a:p>
      </dgm:t>
    </dgm:pt>
    <dgm:pt modelId="{D912388E-9C1C-4D8C-AFA8-2B56F3B230A4}" type="sibTrans" cxnId="{AE457B79-7752-493E-87C5-F88293BE5B1D}">
      <dgm:prSet/>
      <dgm:spPr/>
      <dgm:t>
        <a:bodyPr/>
        <a:lstStyle/>
        <a:p>
          <a:endParaRPr lang="ru-RU"/>
        </a:p>
      </dgm:t>
    </dgm:pt>
    <dgm:pt modelId="{1ACF941A-2CA7-4E6F-AE7A-1B0371D8041E}">
      <dgm:prSet phldrT="[Текст]" custT="1"/>
      <dgm:spPr/>
      <dgm:t>
        <a:bodyPr/>
        <a:lstStyle/>
        <a:p>
          <a:r>
            <a:rPr lang="ru-RU" sz="1600" i="1" dirty="0" smtClean="0"/>
            <a:t>Уровень организации</a:t>
          </a:r>
          <a:endParaRPr lang="ru-RU" sz="1600" i="1" dirty="0"/>
        </a:p>
      </dgm:t>
    </dgm:pt>
    <dgm:pt modelId="{14AC786B-A03E-4FF8-BD4D-CB3BECE1A640}" type="parTrans" cxnId="{F3C1E2F5-408E-4F42-81B5-798835A14BAC}">
      <dgm:prSet/>
      <dgm:spPr/>
      <dgm:t>
        <a:bodyPr/>
        <a:lstStyle/>
        <a:p>
          <a:endParaRPr lang="ru-RU"/>
        </a:p>
      </dgm:t>
    </dgm:pt>
    <dgm:pt modelId="{632FAAB7-55DC-4DFC-94ED-F92D0FC1BAAB}" type="sibTrans" cxnId="{F3C1E2F5-408E-4F42-81B5-798835A14BAC}">
      <dgm:prSet/>
      <dgm:spPr/>
      <dgm:t>
        <a:bodyPr/>
        <a:lstStyle/>
        <a:p>
          <a:endParaRPr lang="ru-RU"/>
        </a:p>
      </dgm:t>
    </dgm:pt>
    <dgm:pt modelId="{313BB482-B3AC-4E53-865E-89B0CA0EA240}" type="pres">
      <dgm:prSet presAssocID="{9FC81710-0A0D-4B27-B1E3-C2341DA9CD1F}" presName="Name0" presStyleCnt="0">
        <dgm:presLayoutVars>
          <dgm:dir/>
          <dgm:animLvl val="lvl"/>
          <dgm:resizeHandles val="exact"/>
        </dgm:presLayoutVars>
      </dgm:prSet>
      <dgm:spPr/>
    </dgm:pt>
    <dgm:pt modelId="{921DF686-3A03-48A5-9E34-816659A86013}" type="pres">
      <dgm:prSet presAssocID="{F4BF1F71-98D8-42A9-8285-FFA31C44848F}" presName="Name8" presStyleCnt="0"/>
      <dgm:spPr/>
    </dgm:pt>
    <dgm:pt modelId="{EAA8AE6A-A5CD-42E7-A37A-DBA364AC7CEB}" type="pres">
      <dgm:prSet presAssocID="{F4BF1F71-98D8-42A9-8285-FFA31C44848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B16C5C-D49A-4191-8B77-C54DE81F8A16}" type="pres">
      <dgm:prSet presAssocID="{F4BF1F71-98D8-42A9-8285-FFA31C4484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0D3A6E-EDBB-407A-A4B6-AB20141FA8D1}" type="pres">
      <dgm:prSet presAssocID="{DD02E3DB-50FA-4E51-B50B-BB19FBF0AA7A}" presName="Name8" presStyleCnt="0"/>
      <dgm:spPr/>
    </dgm:pt>
    <dgm:pt modelId="{CFD1AD31-A518-4ABF-8BE6-C5AA74A28E1D}" type="pres">
      <dgm:prSet presAssocID="{DD02E3DB-50FA-4E51-B50B-BB19FBF0AA7A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3ED88-94D6-4CF7-A66A-B2C408D8BBE8}" type="pres">
      <dgm:prSet presAssocID="{DD02E3DB-50FA-4E51-B50B-BB19FBF0AA7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0DC9C-852A-453E-B864-1D4D1168CB97}" type="pres">
      <dgm:prSet presAssocID="{1ACF941A-2CA7-4E6F-AE7A-1B0371D8041E}" presName="Name8" presStyleCnt="0"/>
      <dgm:spPr/>
    </dgm:pt>
    <dgm:pt modelId="{26AB5248-75F7-401D-B858-326AB19DFE2D}" type="pres">
      <dgm:prSet presAssocID="{1ACF941A-2CA7-4E6F-AE7A-1B0371D8041E}" presName="level" presStyleLbl="node1" presStyleIdx="2" presStyleCnt="3" custLinFactNeighborY="18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21D100-BCE3-4DA9-94FC-1C602B2448B1}" type="pres">
      <dgm:prSet presAssocID="{1ACF941A-2CA7-4E6F-AE7A-1B0371D8041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7E2CA-17AD-4F18-978E-8EA2F246A85D}" type="presOf" srcId="{1ACF941A-2CA7-4E6F-AE7A-1B0371D8041E}" destId="{26AB5248-75F7-401D-B858-326AB19DFE2D}" srcOrd="0" destOrd="0" presId="urn:microsoft.com/office/officeart/2005/8/layout/pyramid1"/>
    <dgm:cxn modelId="{2A9EB120-D4B6-4BBD-A9E0-366A8B1B1726}" srcId="{9FC81710-0A0D-4B27-B1E3-C2341DA9CD1F}" destId="{F4BF1F71-98D8-42A9-8285-FFA31C44848F}" srcOrd="0" destOrd="0" parTransId="{DEF60264-77AB-45EA-92A9-59C7A1D101FE}" sibTransId="{B3057E95-41E1-492E-9904-7BF9B9316018}"/>
    <dgm:cxn modelId="{F808B641-9A03-44B3-915E-7C4A26C9A635}" type="presOf" srcId="{9FC81710-0A0D-4B27-B1E3-C2341DA9CD1F}" destId="{313BB482-B3AC-4E53-865E-89B0CA0EA240}" srcOrd="0" destOrd="0" presId="urn:microsoft.com/office/officeart/2005/8/layout/pyramid1"/>
    <dgm:cxn modelId="{B93459C8-A4CB-4BBF-97D6-42270A3135EE}" type="presOf" srcId="{F4BF1F71-98D8-42A9-8285-FFA31C44848F}" destId="{80B16C5C-D49A-4191-8B77-C54DE81F8A16}" srcOrd="1" destOrd="0" presId="urn:microsoft.com/office/officeart/2005/8/layout/pyramid1"/>
    <dgm:cxn modelId="{AE457B79-7752-493E-87C5-F88293BE5B1D}" srcId="{9FC81710-0A0D-4B27-B1E3-C2341DA9CD1F}" destId="{DD02E3DB-50FA-4E51-B50B-BB19FBF0AA7A}" srcOrd="1" destOrd="0" parTransId="{79CBCD14-96A8-4A5B-9ED4-7558484E2DDA}" sibTransId="{D912388E-9C1C-4D8C-AFA8-2B56F3B230A4}"/>
    <dgm:cxn modelId="{7834FE60-47E4-4F10-884F-4E93C989ACD7}" type="presOf" srcId="{DD02E3DB-50FA-4E51-B50B-BB19FBF0AA7A}" destId="{CFD1AD31-A518-4ABF-8BE6-C5AA74A28E1D}" srcOrd="0" destOrd="0" presId="urn:microsoft.com/office/officeart/2005/8/layout/pyramid1"/>
    <dgm:cxn modelId="{F1770F79-2636-42B0-9A96-76AA5FD52DF2}" type="presOf" srcId="{1ACF941A-2CA7-4E6F-AE7A-1B0371D8041E}" destId="{7121D100-BCE3-4DA9-94FC-1C602B2448B1}" srcOrd="1" destOrd="0" presId="urn:microsoft.com/office/officeart/2005/8/layout/pyramid1"/>
    <dgm:cxn modelId="{13D60E81-8F8B-4A07-B5E4-C44629656F78}" type="presOf" srcId="{F4BF1F71-98D8-42A9-8285-FFA31C44848F}" destId="{EAA8AE6A-A5CD-42E7-A37A-DBA364AC7CEB}" srcOrd="0" destOrd="0" presId="urn:microsoft.com/office/officeart/2005/8/layout/pyramid1"/>
    <dgm:cxn modelId="{F3C1E2F5-408E-4F42-81B5-798835A14BAC}" srcId="{9FC81710-0A0D-4B27-B1E3-C2341DA9CD1F}" destId="{1ACF941A-2CA7-4E6F-AE7A-1B0371D8041E}" srcOrd="2" destOrd="0" parTransId="{14AC786B-A03E-4FF8-BD4D-CB3BECE1A640}" sibTransId="{632FAAB7-55DC-4DFC-94ED-F92D0FC1BAAB}"/>
    <dgm:cxn modelId="{C1691703-ECCD-4AD1-B78B-486542D237CD}" type="presOf" srcId="{DD02E3DB-50FA-4E51-B50B-BB19FBF0AA7A}" destId="{B2B3ED88-94D6-4CF7-A66A-B2C408D8BBE8}" srcOrd="1" destOrd="0" presId="urn:microsoft.com/office/officeart/2005/8/layout/pyramid1"/>
    <dgm:cxn modelId="{F8335457-7D67-46CD-B909-D7D47F02A413}" type="presParOf" srcId="{313BB482-B3AC-4E53-865E-89B0CA0EA240}" destId="{921DF686-3A03-48A5-9E34-816659A86013}" srcOrd="0" destOrd="0" presId="urn:microsoft.com/office/officeart/2005/8/layout/pyramid1"/>
    <dgm:cxn modelId="{D70F1C6A-7331-4991-B9C8-2178A16C0871}" type="presParOf" srcId="{921DF686-3A03-48A5-9E34-816659A86013}" destId="{EAA8AE6A-A5CD-42E7-A37A-DBA364AC7CEB}" srcOrd="0" destOrd="0" presId="urn:microsoft.com/office/officeart/2005/8/layout/pyramid1"/>
    <dgm:cxn modelId="{525998B7-A786-43DB-BFF0-27F141BB8BA1}" type="presParOf" srcId="{921DF686-3A03-48A5-9E34-816659A86013}" destId="{80B16C5C-D49A-4191-8B77-C54DE81F8A16}" srcOrd="1" destOrd="0" presId="urn:microsoft.com/office/officeart/2005/8/layout/pyramid1"/>
    <dgm:cxn modelId="{46784C8F-C64D-40C0-85DE-C3541CB76556}" type="presParOf" srcId="{313BB482-B3AC-4E53-865E-89B0CA0EA240}" destId="{560D3A6E-EDBB-407A-A4B6-AB20141FA8D1}" srcOrd="1" destOrd="0" presId="urn:microsoft.com/office/officeart/2005/8/layout/pyramid1"/>
    <dgm:cxn modelId="{FE432585-B749-4FEB-B874-CCA25E93D062}" type="presParOf" srcId="{560D3A6E-EDBB-407A-A4B6-AB20141FA8D1}" destId="{CFD1AD31-A518-4ABF-8BE6-C5AA74A28E1D}" srcOrd="0" destOrd="0" presId="urn:microsoft.com/office/officeart/2005/8/layout/pyramid1"/>
    <dgm:cxn modelId="{03D45497-5322-45AE-B09A-A172F8987B03}" type="presParOf" srcId="{560D3A6E-EDBB-407A-A4B6-AB20141FA8D1}" destId="{B2B3ED88-94D6-4CF7-A66A-B2C408D8BBE8}" srcOrd="1" destOrd="0" presId="urn:microsoft.com/office/officeart/2005/8/layout/pyramid1"/>
    <dgm:cxn modelId="{6F946DEB-D9DF-43FE-B21A-E530AC232EDD}" type="presParOf" srcId="{313BB482-B3AC-4E53-865E-89B0CA0EA240}" destId="{9BC0DC9C-852A-453E-B864-1D4D1168CB97}" srcOrd="2" destOrd="0" presId="urn:microsoft.com/office/officeart/2005/8/layout/pyramid1"/>
    <dgm:cxn modelId="{9896FA46-FFE8-468F-B9E6-BEA87F15DEF2}" type="presParOf" srcId="{9BC0DC9C-852A-453E-B864-1D4D1168CB97}" destId="{26AB5248-75F7-401D-B858-326AB19DFE2D}" srcOrd="0" destOrd="0" presId="urn:microsoft.com/office/officeart/2005/8/layout/pyramid1"/>
    <dgm:cxn modelId="{5AC27FA5-1B09-4142-AF12-90ED60409B80}" type="presParOf" srcId="{9BC0DC9C-852A-453E-B864-1D4D1168CB97}" destId="{7121D100-BCE3-4DA9-94FC-1C602B2448B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8B55C2-A6C9-4279-BF88-ECD4B4B779CB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C464F4-B43C-434A-9329-E70BD2816ECF}">
      <dgm:prSet phldrT="[Текст]" custT="1"/>
      <dgm:spPr/>
      <dgm:t>
        <a:bodyPr/>
        <a:lstStyle/>
        <a:p>
          <a:r>
            <a:rPr lang="ru-RU" sz="2400" dirty="0" smtClean="0"/>
            <a:t>Предложение родителям варианты проведения диагностического обследования:-приезд специалиста на дом;-посещение подростком специалиста в удобное время (вечернее, выходные дни).</a:t>
          </a:r>
          <a:endParaRPr lang="ru-RU" sz="2400" dirty="0"/>
        </a:p>
      </dgm:t>
    </dgm:pt>
    <dgm:pt modelId="{633D8E4C-36BD-4ADE-81C9-A15D75B9EDFF}" type="parTrans" cxnId="{57D87156-68DB-473D-922F-2B47752D8F04}">
      <dgm:prSet/>
      <dgm:spPr/>
      <dgm:t>
        <a:bodyPr/>
        <a:lstStyle/>
        <a:p>
          <a:endParaRPr lang="ru-RU"/>
        </a:p>
      </dgm:t>
    </dgm:pt>
    <dgm:pt modelId="{9B87F525-B027-4A06-80E5-21ED67C442F6}" type="sibTrans" cxnId="{57D87156-68DB-473D-922F-2B47752D8F04}">
      <dgm:prSet/>
      <dgm:spPr/>
      <dgm:t>
        <a:bodyPr/>
        <a:lstStyle/>
        <a:p>
          <a:endParaRPr lang="ru-RU"/>
        </a:p>
      </dgm:t>
    </dgm:pt>
    <dgm:pt modelId="{BC6F5E2D-B9C5-4E7F-BDFA-4880B9BE0715}">
      <dgm:prSet phldrT="[Текст]" custT="1"/>
      <dgm:spPr/>
      <dgm:t>
        <a:bodyPr/>
        <a:lstStyle/>
        <a:p>
          <a:r>
            <a:rPr lang="ru-RU" sz="2800" dirty="0" smtClean="0"/>
            <a:t>Организация проведения диагностического обследования специалистом в выходные дни.</a:t>
          </a:r>
          <a:endParaRPr lang="ru-RU" sz="2800" dirty="0"/>
        </a:p>
      </dgm:t>
    </dgm:pt>
    <dgm:pt modelId="{F76B0968-DF41-4010-9F43-4DBC469D4947}" type="parTrans" cxnId="{42D4430B-449F-4ECF-A498-EABE978F119F}">
      <dgm:prSet/>
      <dgm:spPr/>
      <dgm:t>
        <a:bodyPr/>
        <a:lstStyle/>
        <a:p>
          <a:endParaRPr lang="ru-RU"/>
        </a:p>
      </dgm:t>
    </dgm:pt>
    <dgm:pt modelId="{9EB934B0-193D-4C47-BAA5-4AFD182829CA}" type="sibTrans" cxnId="{42D4430B-449F-4ECF-A498-EABE978F119F}">
      <dgm:prSet/>
      <dgm:spPr/>
      <dgm:t>
        <a:bodyPr/>
        <a:lstStyle/>
        <a:p>
          <a:endParaRPr lang="ru-RU"/>
        </a:p>
      </dgm:t>
    </dgm:pt>
    <dgm:pt modelId="{DAC4C76E-B65B-4FA4-AE05-0DAE7B574E9C}">
      <dgm:prSet custT="1"/>
      <dgm:spPr/>
      <dgm:t>
        <a:bodyPr/>
        <a:lstStyle/>
        <a:p>
          <a:r>
            <a:rPr lang="ru-RU" sz="2800" dirty="0" smtClean="0"/>
            <a:t>Организация проведения диагностического обследования дома, в удобное для подростка время (выезд специалиста с ноутбуком и материалом).</a:t>
          </a:r>
        </a:p>
      </dgm:t>
    </dgm:pt>
    <dgm:pt modelId="{287A399B-0B81-47F9-AB04-18D933263AE1}" type="parTrans" cxnId="{D950ABBB-394D-4B24-925B-66A8D58E9CDF}">
      <dgm:prSet/>
      <dgm:spPr/>
      <dgm:t>
        <a:bodyPr/>
        <a:lstStyle/>
        <a:p>
          <a:endParaRPr lang="ru-RU"/>
        </a:p>
      </dgm:t>
    </dgm:pt>
    <dgm:pt modelId="{9AAB8BE2-35F4-4350-ABA0-4BB775FB9E24}" type="sibTrans" cxnId="{D950ABBB-394D-4B24-925B-66A8D58E9CDF}">
      <dgm:prSet/>
      <dgm:spPr/>
      <dgm:t>
        <a:bodyPr/>
        <a:lstStyle/>
        <a:p>
          <a:endParaRPr lang="ru-RU"/>
        </a:p>
      </dgm:t>
    </dgm:pt>
    <dgm:pt modelId="{39EC18E4-4CE0-455A-9C7F-AB03D7C8269B}" type="pres">
      <dgm:prSet presAssocID="{E38B55C2-A6C9-4279-BF88-ECD4B4B779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FCE963-DE3F-4085-86B9-CADDDA9D6625}" type="pres">
      <dgm:prSet presAssocID="{8FC464F4-B43C-434A-9329-E70BD2816ECF}" presName="parentLin" presStyleCnt="0"/>
      <dgm:spPr/>
    </dgm:pt>
    <dgm:pt modelId="{75712A4A-9D93-4908-9B69-F0E53AB0E341}" type="pres">
      <dgm:prSet presAssocID="{8FC464F4-B43C-434A-9329-E70BD2816EC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F15DF23-FB1B-408F-8D9C-D0209EA804B8}" type="pres">
      <dgm:prSet presAssocID="{8FC464F4-B43C-434A-9329-E70BD2816ECF}" presName="parentText" presStyleLbl="node1" presStyleIdx="0" presStyleCnt="3" custScaleX="142857" custLinFactNeighborX="-2959" custLinFactNeighborY="10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D6004-97C0-4706-9940-6917E89018C6}" type="pres">
      <dgm:prSet presAssocID="{8FC464F4-B43C-434A-9329-E70BD2816ECF}" presName="negativeSpace" presStyleCnt="0"/>
      <dgm:spPr/>
    </dgm:pt>
    <dgm:pt modelId="{DC9E032F-B5AA-4734-9C0B-98433A3D3821}" type="pres">
      <dgm:prSet presAssocID="{8FC464F4-B43C-434A-9329-E70BD2816ECF}" presName="childText" presStyleLbl="conFgAcc1" presStyleIdx="0" presStyleCnt="3">
        <dgm:presLayoutVars>
          <dgm:bulletEnabled val="1"/>
        </dgm:presLayoutVars>
      </dgm:prSet>
      <dgm:spPr/>
    </dgm:pt>
    <dgm:pt modelId="{8B45E545-184E-466C-AA6C-031EA9DBC530}" type="pres">
      <dgm:prSet presAssocID="{9B87F525-B027-4A06-80E5-21ED67C442F6}" presName="spaceBetweenRectangles" presStyleCnt="0"/>
      <dgm:spPr/>
    </dgm:pt>
    <dgm:pt modelId="{9B802BBB-57A8-49E9-90C6-C31CDF8927B7}" type="pres">
      <dgm:prSet presAssocID="{BC6F5E2D-B9C5-4E7F-BDFA-4880B9BE0715}" presName="parentLin" presStyleCnt="0"/>
      <dgm:spPr/>
    </dgm:pt>
    <dgm:pt modelId="{170C70F9-BFA3-459D-B5D7-E7C013BA2AEC}" type="pres">
      <dgm:prSet presAssocID="{BC6F5E2D-B9C5-4E7F-BDFA-4880B9BE071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1E2D1C0-D768-4104-BDC9-9B1EB66A14B1}" type="pres">
      <dgm:prSet presAssocID="{BC6F5E2D-B9C5-4E7F-BDFA-4880B9BE0715}" presName="parentText" presStyleLbl="node1" presStyleIdx="1" presStyleCnt="3" custScaleX="142857" custScaleY="135622" custLinFactNeighborX="14869" custLinFactNeighborY="-1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F2E1F-6479-4AC7-87A6-048A0EE9B780}" type="pres">
      <dgm:prSet presAssocID="{BC6F5E2D-B9C5-4E7F-BDFA-4880B9BE0715}" presName="negativeSpace" presStyleCnt="0"/>
      <dgm:spPr/>
    </dgm:pt>
    <dgm:pt modelId="{5ADC3F72-B857-4564-9851-9F350099DBD2}" type="pres">
      <dgm:prSet presAssocID="{BC6F5E2D-B9C5-4E7F-BDFA-4880B9BE0715}" presName="childText" presStyleLbl="conFgAcc1" presStyleIdx="1" presStyleCnt="3">
        <dgm:presLayoutVars>
          <dgm:bulletEnabled val="1"/>
        </dgm:presLayoutVars>
      </dgm:prSet>
      <dgm:spPr/>
    </dgm:pt>
    <dgm:pt modelId="{E1E99A66-90EA-4225-B99E-8EDAA9C68E9B}" type="pres">
      <dgm:prSet presAssocID="{9EB934B0-193D-4C47-BAA5-4AFD182829CA}" presName="spaceBetweenRectangles" presStyleCnt="0"/>
      <dgm:spPr/>
    </dgm:pt>
    <dgm:pt modelId="{E0F824CE-1812-4EA9-8B8A-3B69A2A355FA}" type="pres">
      <dgm:prSet presAssocID="{DAC4C76E-B65B-4FA4-AE05-0DAE7B574E9C}" presName="parentLin" presStyleCnt="0"/>
      <dgm:spPr/>
    </dgm:pt>
    <dgm:pt modelId="{FDE9E030-5139-4D7F-B3F4-DCB5AD675A55}" type="pres">
      <dgm:prSet presAssocID="{DAC4C76E-B65B-4FA4-AE05-0DAE7B574E9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60CD39E-A0D3-45E4-A42B-E5565A006516}" type="pres">
      <dgm:prSet presAssocID="{DAC4C76E-B65B-4FA4-AE05-0DAE7B574E9C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062DD-C2E2-4381-9576-B3842E561F86}" type="pres">
      <dgm:prSet presAssocID="{DAC4C76E-B65B-4FA4-AE05-0DAE7B574E9C}" presName="negativeSpace" presStyleCnt="0"/>
      <dgm:spPr/>
    </dgm:pt>
    <dgm:pt modelId="{A281607B-8EF4-4CC3-82EE-B3DE7C52D27D}" type="pres">
      <dgm:prSet presAssocID="{DAC4C76E-B65B-4FA4-AE05-0DAE7B574E9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2D4430B-449F-4ECF-A498-EABE978F119F}" srcId="{E38B55C2-A6C9-4279-BF88-ECD4B4B779CB}" destId="{BC6F5E2D-B9C5-4E7F-BDFA-4880B9BE0715}" srcOrd="1" destOrd="0" parTransId="{F76B0968-DF41-4010-9F43-4DBC469D4947}" sibTransId="{9EB934B0-193D-4C47-BAA5-4AFD182829CA}"/>
    <dgm:cxn modelId="{D1F1C710-3437-4141-9AD7-24D8ED5FF79F}" type="presOf" srcId="{8FC464F4-B43C-434A-9329-E70BD2816ECF}" destId="{0F15DF23-FB1B-408F-8D9C-D0209EA804B8}" srcOrd="1" destOrd="0" presId="urn:microsoft.com/office/officeart/2005/8/layout/list1"/>
    <dgm:cxn modelId="{694492AB-45C3-4FBD-9093-3695A48823EB}" type="presOf" srcId="{DAC4C76E-B65B-4FA4-AE05-0DAE7B574E9C}" destId="{FDE9E030-5139-4D7F-B3F4-DCB5AD675A55}" srcOrd="0" destOrd="0" presId="urn:microsoft.com/office/officeart/2005/8/layout/list1"/>
    <dgm:cxn modelId="{83E5B38D-4ECD-47BD-B088-76A78FC8A780}" type="presOf" srcId="{8FC464F4-B43C-434A-9329-E70BD2816ECF}" destId="{75712A4A-9D93-4908-9B69-F0E53AB0E341}" srcOrd="0" destOrd="0" presId="urn:microsoft.com/office/officeart/2005/8/layout/list1"/>
    <dgm:cxn modelId="{ED8B66E2-69B5-4B4B-8FA2-530E7438E854}" type="presOf" srcId="{BC6F5E2D-B9C5-4E7F-BDFA-4880B9BE0715}" destId="{C1E2D1C0-D768-4104-BDC9-9B1EB66A14B1}" srcOrd="1" destOrd="0" presId="urn:microsoft.com/office/officeart/2005/8/layout/list1"/>
    <dgm:cxn modelId="{F3B2D6E8-C6CD-4EA8-8C3F-BDB1AA72C36A}" type="presOf" srcId="{E38B55C2-A6C9-4279-BF88-ECD4B4B779CB}" destId="{39EC18E4-4CE0-455A-9C7F-AB03D7C8269B}" srcOrd="0" destOrd="0" presId="urn:microsoft.com/office/officeart/2005/8/layout/list1"/>
    <dgm:cxn modelId="{57D87156-68DB-473D-922F-2B47752D8F04}" srcId="{E38B55C2-A6C9-4279-BF88-ECD4B4B779CB}" destId="{8FC464F4-B43C-434A-9329-E70BD2816ECF}" srcOrd="0" destOrd="0" parTransId="{633D8E4C-36BD-4ADE-81C9-A15D75B9EDFF}" sibTransId="{9B87F525-B027-4A06-80E5-21ED67C442F6}"/>
    <dgm:cxn modelId="{41FB690D-42F2-4282-AA15-521D1A3097E3}" type="presOf" srcId="{DAC4C76E-B65B-4FA4-AE05-0DAE7B574E9C}" destId="{A60CD39E-A0D3-45E4-A42B-E5565A006516}" srcOrd="1" destOrd="0" presId="urn:microsoft.com/office/officeart/2005/8/layout/list1"/>
    <dgm:cxn modelId="{EFD6CA20-5A71-47B0-BF82-D9910CDF128C}" type="presOf" srcId="{BC6F5E2D-B9C5-4E7F-BDFA-4880B9BE0715}" destId="{170C70F9-BFA3-459D-B5D7-E7C013BA2AEC}" srcOrd="0" destOrd="0" presId="urn:microsoft.com/office/officeart/2005/8/layout/list1"/>
    <dgm:cxn modelId="{D950ABBB-394D-4B24-925B-66A8D58E9CDF}" srcId="{E38B55C2-A6C9-4279-BF88-ECD4B4B779CB}" destId="{DAC4C76E-B65B-4FA4-AE05-0DAE7B574E9C}" srcOrd="2" destOrd="0" parTransId="{287A399B-0B81-47F9-AB04-18D933263AE1}" sibTransId="{9AAB8BE2-35F4-4350-ABA0-4BB775FB9E24}"/>
    <dgm:cxn modelId="{D26DBCC6-0C9F-4A25-8BE2-E2C4AE850983}" type="presParOf" srcId="{39EC18E4-4CE0-455A-9C7F-AB03D7C8269B}" destId="{49FCE963-DE3F-4085-86B9-CADDDA9D6625}" srcOrd="0" destOrd="0" presId="urn:microsoft.com/office/officeart/2005/8/layout/list1"/>
    <dgm:cxn modelId="{EA146E97-854F-4F36-817A-5FF0C76EB98F}" type="presParOf" srcId="{49FCE963-DE3F-4085-86B9-CADDDA9D6625}" destId="{75712A4A-9D93-4908-9B69-F0E53AB0E341}" srcOrd="0" destOrd="0" presId="urn:microsoft.com/office/officeart/2005/8/layout/list1"/>
    <dgm:cxn modelId="{653F99C5-E75F-4D44-AC6B-68AB69E7CB74}" type="presParOf" srcId="{49FCE963-DE3F-4085-86B9-CADDDA9D6625}" destId="{0F15DF23-FB1B-408F-8D9C-D0209EA804B8}" srcOrd="1" destOrd="0" presId="urn:microsoft.com/office/officeart/2005/8/layout/list1"/>
    <dgm:cxn modelId="{50162034-15CE-4892-9CF4-AD3D208A64E6}" type="presParOf" srcId="{39EC18E4-4CE0-455A-9C7F-AB03D7C8269B}" destId="{526D6004-97C0-4706-9940-6917E89018C6}" srcOrd="1" destOrd="0" presId="urn:microsoft.com/office/officeart/2005/8/layout/list1"/>
    <dgm:cxn modelId="{971C6F9A-9165-410F-993C-4A39F4A957DE}" type="presParOf" srcId="{39EC18E4-4CE0-455A-9C7F-AB03D7C8269B}" destId="{DC9E032F-B5AA-4734-9C0B-98433A3D3821}" srcOrd="2" destOrd="0" presId="urn:microsoft.com/office/officeart/2005/8/layout/list1"/>
    <dgm:cxn modelId="{ED3E339F-4873-4F0A-BF8A-5A0329760C77}" type="presParOf" srcId="{39EC18E4-4CE0-455A-9C7F-AB03D7C8269B}" destId="{8B45E545-184E-466C-AA6C-031EA9DBC530}" srcOrd="3" destOrd="0" presId="urn:microsoft.com/office/officeart/2005/8/layout/list1"/>
    <dgm:cxn modelId="{C9C49B17-B259-475A-9446-9DB54EFF6427}" type="presParOf" srcId="{39EC18E4-4CE0-455A-9C7F-AB03D7C8269B}" destId="{9B802BBB-57A8-49E9-90C6-C31CDF8927B7}" srcOrd="4" destOrd="0" presId="urn:microsoft.com/office/officeart/2005/8/layout/list1"/>
    <dgm:cxn modelId="{841B89A5-6A89-492D-9C39-9522DBB12115}" type="presParOf" srcId="{9B802BBB-57A8-49E9-90C6-C31CDF8927B7}" destId="{170C70F9-BFA3-459D-B5D7-E7C013BA2AEC}" srcOrd="0" destOrd="0" presId="urn:microsoft.com/office/officeart/2005/8/layout/list1"/>
    <dgm:cxn modelId="{F55FBCD1-3234-47A9-A060-5CA4237DE3C4}" type="presParOf" srcId="{9B802BBB-57A8-49E9-90C6-C31CDF8927B7}" destId="{C1E2D1C0-D768-4104-BDC9-9B1EB66A14B1}" srcOrd="1" destOrd="0" presId="urn:microsoft.com/office/officeart/2005/8/layout/list1"/>
    <dgm:cxn modelId="{3136AEB0-AA6F-412A-B958-8EAC1C1555AF}" type="presParOf" srcId="{39EC18E4-4CE0-455A-9C7F-AB03D7C8269B}" destId="{F15F2E1F-6479-4AC7-87A6-048A0EE9B780}" srcOrd="5" destOrd="0" presId="urn:microsoft.com/office/officeart/2005/8/layout/list1"/>
    <dgm:cxn modelId="{461F4EFF-3143-4B42-A02C-401B4FB4195F}" type="presParOf" srcId="{39EC18E4-4CE0-455A-9C7F-AB03D7C8269B}" destId="{5ADC3F72-B857-4564-9851-9F350099DBD2}" srcOrd="6" destOrd="0" presId="urn:microsoft.com/office/officeart/2005/8/layout/list1"/>
    <dgm:cxn modelId="{68DDBC5A-8A29-49B3-BF97-27C46682DFFE}" type="presParOf" srcId="{39EC18E4-4CE0-455A-9C7F-AB03D7C8269B}" destId="{E1E99A66-90EA-4225-B99E-8EDAA9C68E9B}" srcOrd="7" destOrd="0" presId="urn:microsoft.com/office/officeart/2005/8/layout/list1"/>
    <dgm:cxn modelId="{71FF893E-9701-489E-BC08-BD470415A590}" type="presParOf" srcId="{39EC18E4-4CE0-455A-9C7F-AB03D7C8269B}" destId="{E0F824CE-1812-4EA9-8B8A-3B69A2A355FA}" srcOrd="8" destOrd="0" presId="urn:microsoft.com/office/officeart/2005/8/layout/list1"/>
    <dgm:cxn modelId="{9CFA2D1B-2874-495A-9CFC-A1C7BFFFAEA1}" type="presParOf" srcId="{E0F824CE-1812-4EA9-8B8A-3B69A2A355FA}" destId="{FDE9E030-5139-4D7F-B3F4-DCB5AD675A55}" srcOrd="0" destOrd="0" presId="urn:microsoft.com/office/officeart/2005/8/layout/list1"/>
    <dgm:cxn modelId="{FF59EF5C-636A-415C-9E17-522D9B5B54D1}" type="presParOf" srcId="{E0F824CE-1812-4EA9-8B8A-3B69A2A355FA}" destId="{A60CD39E-A0D3-45E4-A42B-E5565A006516}" srcOrd="1" destOrd="0" presId="urn:microsoft.com/office/officeart/2005/8/layout/list1"/>
    <dgm:cxn modelId="{C46F7233-A51B-473F-920E-01431FF3AF9A}" type="presParOf" srcId="{39EC18E4-4CE0-455A-9C7F-AB03D7C8269B}" destId="{A30062DD-C2E2-4381-9576-B3842E561F86}" srcOrd="9" destOrd="0" presId="urn:microsoft.com/office/officeart/2005/8/layout/list1"/>
    <dgm:cxn modelId="{A85CE233-1BFF-4BC0-86D6-406A9923863D}" type="presParOf" srcId="{39EC18E4-4CE0-455A-9C7F-AB03D7C8269B}" destId="{A281607B-8EF4-4CC3-82EE-B3DE7C52D2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8FF1E-76CF-44F2-8DBF-6FA9CE840E08}">
      <dsp:nvSpPr>
        <dsp:cNvPr id="0" name=""/>
        <dsp:cNvSpPr/>
      </dsp:nvSpPr>
      <dsp:spPr>
        <a:xfrm rot="5400000">
          <a:off x="-276225" y="278338"/>
          <a:ext cx="1841500" cy="12890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1</a:t>
          </a:r>
          <a:endParaRPr lang="ru-RU" sz="3600" kern="1200" dirty="0"/>
        </a:p>
      </dsp:txBody>
      <dsp:txXfrm rot="-5400000">
        <a:off x="0" y="646638"/>
        <a:ext cx="1289050" cy="552450"/>
      </dsp:txXfrm>
    </dsp:sp>
    <dsp:sp modelId="{C0831982-6DC6-4055-B673-18D36C07D1D4}">
      <dsp:nvSpPr>
        <dsp:cNvPr id="0" name=""/>
        <dsp:cNvSpPr/>
      </dsp:nvSpPr>
      <dsp:spPr>
        <a:xfrm rot="5400000">
          <a:off x="5513285" y="-4222121"/>
          <a:ext cx="1196975" cy="96454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Подростки не приезжают в учреждение для проведения диагностики.</a:t>
          </a:r>
          <a:endParaRPr lang="ru-RU" sz="2400" kern="1200" dirty="0"/>
        </a:p>
      </dsp:txBody>
      <dsp:txXfrm rot="-5400000">
        <a:off x="1289051" y="60545"/>
        <a:ext cx="9587012" cy="1080111"/>
      </dsp:txXfrm>
    </dsp:sp>
    <dsp:sp modelId="{85ED339F-0C74-4B00-83A4-7D7CE77CCECF}">
      <dsp:nvSpPr>
        <dsp:cNvPr id="0" name=""/>
        <dsp:cNvSpPr/>
      </dsp:nvSpPr>
      <dsp:spPr>
        <a:xfrm rot="5400000">
          <a:off x="-276225" y="2191825"/>
          <a:ext cx="1841500" cy="12890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2</a:t>
          </a:r>
          <a:endParaRPr lang="ru-RU" sz="3600" kern="1200" dirty="0"/>
        </a:p>
      </dsp:txBody>
      <dsp:txXfrm rot="-5400000">
        <a:off x="0" y="2560125"/>
        <a:ext cx="1289050" cy="552450"/>
      </dsp:txXfrm>
    </dsp:sp>
    <dsp:sp modelId="{D3D0AEBC-8D9B-4536-B3A5-BD6D5BFA8E4E}">
      <dsp:nvSpPr>
        <dsp:cNvPr id="0" name=""/>
        <dsp:cNvSpPr/>
      </dsp:nvSpPr>
      <dsp:spPr>
        <a:xfrm rot="5400000">
          <a:off x="5259250" y="-2308634"/>
          <a:ext cx="1705043" cy="96454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Невозможность приехать в учреждение: занятость подростков в рабочие дни. </a:t>
          </a:r>
        </a:p>
      </dsp:txBody>
      <dsp:txXfrm rot="-5400000">
        <a:off x="1289050" y="1744799"/>
        <a:ext cx="9562211" cy="1538577"/>
      </dsp:txXfrm>
    </dsp:sp>
    <dsp:sp modelId="{D0EA0C95-43F3-486A-B09F-1CFED3782C53}">
      <dsp:nvSpPr>
        <dsp:cNvPr id="0" name=""/>
        <dsp:cNvSpPr/>
      </dsp:nvSpPr>
      <dsp:spPr>
        <a:xfrm rot="5400000">
          <a:off x="-276225" y="3851278"/>
          <a:ext cx="1841500" cy="12890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3</a:t>
          </a:r>
        </a:p>
      </dsp:txBody>
      <dsp:txXfrm rot="-5400000">
        <a:off x="0" y="4219578"/>
        <a:ext cx="1289050" cy="552450"/>
      </dsp:txXfrm>
    </dsp:sp>
    <dsp:sp modelId="{73FF30F8-339A-4287-A650-B981F4227227}">
      <dsp:nvSpPr>
        <dsp:cNvPr id="0" name=""/>
        <dsp:cNvSpPr/>
      </dsp:nvSpPr>
      <dsp:spPr>
        <a:xfrm rot="5400000">
          <a:off x="5513285" y="-649181"/>
          <a:ext cx="1196975" cy="96454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Невозможность приехать в учреждение: удаленность проживания. </a:t>
          </a:r>
          <a:endParaRPr lang="ru-RU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500" kern="1200"/>
        </a:p>
      </dsp:txBody>
      <dsp:txXfrm rot="-5400000">
        <a:off x="1289051" y="3633485"/>
        <a:ext cx="9587012" cy="1080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8AE6A-A5CD-42E7-A37A-DBA364AC7CEB}">
      <dsp:nvSpPr>
        <dsp:cNvPr id="0" name=""/>
        <dsp:cNvSpPr/>
      </dsp:nvSpPr>
      <dsp:spPr>
        <a:xfrm>
          <a:off x="1612691" y="0"/>
          <a:ext cx="1612691" cy="1806222"/>
        </a:xfrm>
        <a:prstGeom prst="trapezoid">
          <a:avLst>
            <a:gd name="adj" fmla="val 5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Федеральный уровень</a:t>
          </a:r>
          <a:endParaRPr lang="ru-RU" sz="1600" i="1" kern="1200" dirty="0"/>
        </a:p>
      </dsp:txBody>
      <dsp:txXfrm>
        <a:off x="1612691" y="0"/>
        <a:ext cx="1612691" cy="1806222"/>
      </dsp:txXfrm>
    </dsp:sp>
    <dsp:sp modelId="{CFD1AD31-A518-4ABF-8BE6-C5AA74A28E1D}">
      <dsp:nvSpPr>
        <dsp:cNvPr id="0" name=""/>
        <dsp:cNvSpPr/>
      </dsp:nvSpPr>
      <dsp:spPr>
        <a:xfrm>
          <a:off x="806345" y="1806222"/>
          <a:ext cx="3225382" cy="1806222"/>
        </a:xfrm>
        <a:prstGeom prst="trapezoid">
          <a:avLst>
            <a:gd name="adj" fmla="val 44643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Региональный уровень</a:t>
          </a:r>
          <a:endParaRPr lang="ru-RU" sz="1600" i="1" kern="1200" dirty="0"/>
        </a:p>
      </dsp:txBody>
      <dsp:txXfrm>
        <a:off x="1370787" y="1806222"/>
        <a:ext cx="2096498" cy="1806222"/>
      </dsp:txXfrm>
    </dsp:sp>
    <dsp:sp modelId="{26AB5248-75F7-401D-B858-326AB19DFE2D}">
      <dsp:nvSpPr>
        <dsp:cNvPr id="0" name=""/>
        <dsp:cNvSpPr/>
      </dsp:nvSpPr>
      <dsp:spPr>
        <a:xfrm>
          <a:off x="0" y="3612444"/>
          <a:ext cx="4838073" cy="1806222"/>
        </a:xfrm>
        <a:prstGeom prst="trapezoid">
          <a:avLst>
            <a:gd name="adj" fmla="val 44643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Уровень организации</a:t>
          </a:r>
          <a:endParaRPr lang="ru-RU" sz="1600" i="1" kern="1200" dirty="0"/>
        </a:p>
      </dsp:txBody>
      <dsp:txXfrm>
        <a:off x="846662" y="3612444"/>
        <a:ext cx="3144747" cy="18062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E032F-B5AA-4734-9C0B-98433A3D3821}">
      <dsp:nvSpPr>
        <dsp:cNvPr id="0" name=""/>
        <dsp:cNvSpPr/>
      </dsp:nvSpPr>
      <dsp:spPr>
        <a:xfrm>
          <a:off x="0" y="611296"/>
          <a:ext cx="11006449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5DF23-FB1B-408F-8D9C-D0209EA804B8}">
      <dsp:nvSpPr>
        <dsp:cNvPr id="0" name=""/>
        <dsp:cNvSpPr/>
      </dsp:nvSpPr>
      <dsp:spPr>
        <a:xfrm>
          <a:off x="508483" y="33459"/>
          <a:ext cx="10479762" cy="1180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Предложение родителям варианты проведения диагностического обследования:-приезд специалиста на дом;-посещение подростком специалиста в удобное время (вечернее, выходные дни).</a:t>
          </a:r>
          <a:endParaRPr lang="ru-RU" sz="2400" kern="1200" dirty="0"/>
        </a:p>
      </dsp:txBody>
      <dsp:txXfrm>
        <a:off x="566125" y="91101"/>
        <a:ext cx="10364478" cy="1065516"/>
      </dsp:txXfrm>
    </dsp:sp>
    <dsp:sp modelId="{5ADC3F72-B857-4564-9851-9F350099DBD2}">
      <dsp:nvSpPr>
        <dsp:cNvPr id="0" name=""/>
        <dsp:cNvSpPr/>
      </dsp:nvSpPr>
      <dsp:spPr>
        <a:xfrm>
          <a:off x="0" y="2846320"/>
          <a:ext cx="11006449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2D1C0-D768-4104-BDC9-9B1EB66A14B1}">
      <dsp:nvSpPr>
        <dsp:cNvPr id="0" name=""/>
        <dsp:cNvSpPr/>
      </dsp:nvSpPr>
      <dsp:spPr>
        <a:xfrm>
          <a:off x="526686" y="1820052"/>
          <a:ext cx="10479762" cy="160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Организация проведения диагностического обследования специалистом в выходные дни.</a:t>
          </a:r>
          <a:endParaRPr lang="ru-RU" sz="2800" kern="1200" dirty="0"/>
        </a:p>
      </dsp:txBody>
      <dsp:txXfrm>
        <a:off x="604861" y="1898227"/>
        <a:ext cx="10323412" cy="1445074"/>
      </dsp:txXfrm>
    </dsp:sp>
    <dsp:sp modelId="{A281607B-8EF4-4CC3-82EE-B3DE7C52D27D}">
      <dsp:nvSpPr>
        <dsp:cNvPr id="0" name=""/>
        <dsp:cNvSpPr/>
      </dsp:nvSpPr>
      <dsp:spPr>
        <a:xfrm>
          <a:off x="0" y="4660720"/>
          <a:ext cx="11006449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0CD39E-A0D3-45E4-A42B-E5565A006516}">
      <dsp:nvSpPr>
        <dsp:cNvPr id="0" name=""/>
        <dsp:cNvSpPr/>
      </dsp:nvSpPr>
      <dsp:spPr>
        <a:xfrm>
          <a:off x="523988" y="4070320"/>
          <a:ext cx="10479762" cy="1180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Организация проведения диагностического обследования дома, в удобное для подростка время (выезд специалиста с ноутбуком и материалом).</a:t>
          </a:r>
        </a:p>
      </dsp:txBody>
      <dsp:txXfrm>
        <a:off x="581630" y="4127962"/>
        <a:ext cx="10364478" cy="1065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XO Oriel"/>
              </a:rPr>
              <a:t>Для правки формата примечаний щёлкните мышью</a:t>
            </a:r>
            <a:endParaRPr b="0" lang="ru-RU" sz="2000" spc="-1" strike="noStrike">
              <a:latin typeface="XO Orie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nos"/>
              </a:rPr>
              <a:t>&lt;верхний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ru-RU" sz="1400" spc="-1" strike="noStrike">
                <a:latin typeface="Tinos"/>
              </a:defRPr>
            </a:lvl1pPr>
          </a:lstStyle>
          <a:p>
            <a:pPr algn="r">
              <a:buNone/>
            </a:pPr>
            <a:r>
              <a:rPr b="0" lang="ru-RU" sz="1400" spc="-1" strike="noStrike">
                <a:latin typeface="Tinos"/>
              </a:rPr>
              <a:t>&lt;дата/время&gt;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ru-RU" sz="1400" spc="-1" strike="noStrike">
                <a:latin typeface="Tinos"/>
              </a:defRPr>
            </a:lvl1pPr>
          </a:lstStyle>
          <a:p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ru-RU" sz="1400" spc="-1" strike="noStrike">
                <a:latin typeface="Tinos"/>
              </a:defRPr>
            </a:lvl1pPr>
          </a:lstStyle>
          <a:p>
            <a:pPr algn="r">
              <a:buNone/>
            </a:pPr>
            <a:fld id="{83C5DCC1-D563-418C-B96C-65BA5005EE73}" type="slidenum">
              <a:rPr b="0" lang="ru-RU" sz="1400" spc="-1" strike="noStrike">
                <a:latin typeface="Tinos"/>
              </a:rPr>
              <a:t>&lt;номер&gt;</a:t>
            </a:fld>
            <a:endParaRPr b="0" lang="ru-RU" sz="14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XO Orie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9C2E451-D0B0-4AF5-B7B4-3BA1204C700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68354C6-3188-43EA-9AD5-BFA5F26E946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CFB5157-296C-4205-AB0E-328E64F6CD9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473040B-9367-40DA-9833-A800AC57599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CD57D76-B1DB-47FB-BD86-2FE813E7AD5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350B2FE-2E91-4FDC-B218-7A7385B1AB0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2ACEAA0-D59A-49E1-B21A-B889DB30A21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095A429-27D1-422D-8047-6EDF36F1ECA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38C28FF-8C2D-4A0D-BC29-FD7A5C1D7A6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03C0CB2-BF4B-4971-AC2F-06EA69EC49D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E3662F7-45A1-4399-9C55-08CBACAA9B4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39DB249-FC71-42FC-825A-35BDC3AB14E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AB0D05F-11CB-4402-84C7-B09E663C9AE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9A7EE3D-2EF2-4367-9156-F840A8CAC67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9026C2E-810F-489A-9CC0-78A7134DA10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95B966A-02FF-4B41-9EB8-A1B98896C12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6EEE042-696F-45B6-A9C2-248B4DFE434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4B5DC33-51B1-4833-B6BE-2B7DF230B81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56355A3-FE12-443D-8DED-BD4D26E738A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2030DDE-4273-415E-B95C-F7382A76976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508DC37-415E-4C6D-BCA5-A8F61CD19FF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4D90ED5-1A3B-443B-880A-1E8AA812FED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F3C6798-7276-4A0F-BDB7-D58E8457D79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BA040F0-9A00-4011-988C-4C82A8F6C46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1065F70-CFD9-4DF9-9E9A-DD9E493EB7D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871B3D4-6BE5-45E0-99FC-DA0A36C0D6A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A62E7BB-5DDC-41C9-925C-63CAB089C80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1AF821D-6BCC-49F5-838F-9AFE7F4F179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2427C51-4CF8-47B2-9F6E-C245749A8DA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E6EF5EF-756C-46D0-A01F-B21D18E2910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B88BDBE-8259-472C-B8F2-5051DE953F5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90BB9D9-F4FB-407B-BC4C-1396A861039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DBAF671-C47D-4F60-A016-E095F0C45B3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5675317-B8C6-4F7C-B599-F2BB558D939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E71269C-E330-4668-BDC9-A289C8845E2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7900B5A-F320-4EA8-872F-0ECACFE6CC1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506B192-EBD4-4B13-89F1-C307C7F0B98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66DF6A7-6696-41D4-B6B2-1E023244A1E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B37AF7A-7C04-4B4A-ADE6-1241D2A6CD1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84FD349-B396-4543-9180-5AB65CE6C63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B1E3BDC-ADE4-4691-9F48-1354ABFB7CA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3F7B171-AD0C-4D50-951B-963824B7EDE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F45909C-2EBC-44BF-B30D-72E4B4275AB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D2058BD-0F97-4C1C-BC0E-4A77418B066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8E78209-A35E-4C47-978F-85F9EDCA8DA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7B22FB8-4B0B-45B6-AC27-B5307EEC957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904529-01CE-4DED-A980-DCAE80AAA72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DEB14C-D9C1-479C-9D5B-B10556B1B67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643AF63-DA65-46A1-A1E5-D9EE2D8CAE4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A23251E-CAC1-4B92-B5DB-83A7E73CA7F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476C19F-2931-4414-BC31-F77CF9B41A6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481EE73-3866-42C5-99D1-A93BA2C765B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ADFB242-C517-433A-8C37-99795DEB98D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chart" Target="../charts/chart1.xml"/><Relationship Id="rId4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0.png"/><Relationship Id="rId8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23.png"/><Relationship Id="rId9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28.png"/><Relationship Id="rId8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3" descr=""/>
          <p:cNvPicPr/>
          <p:nvPr/>
        </p:nvPicPr>
        <p:blipFill>
          <a:blip r:embed="rId1"/>
          <a:stretch/>
        </p:blipFill>
        <p:spPr>
          <a:xfrm>
            <a:off x="1963440" y="13680"/>
            <a:ext cx="10249560" cy="6888960"/>
          </a:xfrm>
          <a:prstGeom prst="rect">
            <a:avLst/>
          </a:prstGeom>
          <a:ln w="0">
            <a:noFill/>
          </a:ln>
        </p:spPr>
      </p:pic>
      <p:sp>
        <p:nvSpPr>
          <p:cNvPr id="171" name="TextBox 4"/>
          <p:cNvSpPr/>
          <p:nvPr/>
        </p:nvSpPr>
        <p:spPr>
          <a:xfrm>
            <a:off x="612000" y="1978200"/>
            <a:ext cx="859500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3b4555"/>
                </a:solidFill>
                <a:latin typeface="Futura PT"/>
                <a:ea typeface="Futura PT"/>
              </a:rPr>
              <a:t> </a:t>
            </a:r>
            <a:endParaRPr b="0" lang="ru-RU" sz="40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000" spc="-1" strike="noStrike">
              <a:latin typeface="XO Oriel"/>
            </a:endParaRPr>
          </a:p>
        </p:txBody>
      </p:sp>
      <p:pic>
        <p:nvPicPr>
          <p:cNvPr id="172" name="Рисунок 6" descr=""/>
          <p:cNvPicPr/>
          <p:nvPr/>
        </p:nvPicPr>
        <p:blipFill>
          <a:blip r:embed="rId2"/>
          <a:stretch/>
        </p:blipFill>
        <p:spPr>
          <a:xfrm>
            <a:off x="1361160" y="225000"/>
            <a:ext cx="1203840" cy="1008000"/>
          </a:xfrm>
          <a:prstGeom prst="rect">
            <a:avLst/>
          </a:prstGeom>
          <a:ln w="0">
            <a:noFill/>
          </a:ln>
        </p:spPr>
      </p:pic>
      <p:sp>
        <p:nvSpPr>
          <p:cNvPr id="173" name="Прямоугольник 1"/>
          <p:cNvSpPr/>
          <p:nvPr/>
        </p:nvSpPr>
        <p:spPr>
          <a:xfrm>
            <a:off x="430200" y="1744920"/>
            <a:ext cx="8673120" cy="13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Совершенствование процесса проведения диагностического обследования подростков, состоящих на учете КДН и ЗП  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174" name="Рисунок 7" descr="сердечко.png"/>
          <p:cNvPicPr/>
          <p:nvPr/>
        </p:nvPicPr>
        <p:blipFill>
          <a:blip r:embed="rId3"/>
          <a:stretch/>
        </p:blipFill>
        <p:spPr>
          <a:xfrm>
            <a:off x="10803240" y="260280"/>
            <a:ext cx="978840" cy="865080"/>
          </a:xfrm>
          <a:prstGeom prst="rect">
            <a:avLst/>
          </a:prstGeom>
          <a:ln w="0">
            <a:noFill/>
          </a:ln>
        </p:spPr>
      </p:pic>
      <p:sp>
        <p:nvSpPr>
          <p:cNvPr id="175" name="Прямоугольник 10"/>
          <p:cNvSpPr/>
          <p:nvPr/>
        </p:nvSpPr>
        <p:spPr>
          <a:xfrm>
            <a:off x="-131760" y="5469120"/>
            <a:ext cx="6095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МКУ «Центр социальной помощи семье и детям» Беловского городского округа</a:t>
            </a:r>
            <a:endParaRPr b="0" lang="ru-RU" sz="1800" spc="-1" strike="noStrike">
              <a:latin typeface="XO Oriel"/>
            </a:endParaRPr>
          </a:p>
        </p:txBody>
      </p:sp>
      <p:pic>
        <p:nvPicPr>
          <p:cNvPr id="176" name="Рисунок 11" descr="БеловоГО-ПП-04"/>
          <p:cNvPicPr/>
          <p:nvPr/>
        </p:nvPicPr>
        <p:blipFill>
          <a:blip r:embed="rId4"/>
          <a:stretch/>
        </p:blipFill>
        <p:spPr>
          <a:xfrm>
            <a:off x="430200" y="117000"/>
            <a:ext cx="752040" cy="111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22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Достигнутые результаты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23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sp>
        <p:nvSpPr>
          <p:cNvPr id="324" name="TextBox 1"/>
          <p:cNvSpPr/>
          <p:nvPr/>
        </p:nvSpPr>
        <p:spPr>
          <a:xfrm>
            <a:off x="596520" y="1184760"/>
            <a:ext cx="287244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Количество подростков-правонарушителей, прошедших диагностическое обследование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325" name="TextBox 7"/>
          <p:cNvSpPr/>
          <p:nvPr/>
        </p:nvSpPr>
        <p:spPr>
          <a:xfrm>
            <a:off x="287640" y="5320800"/>
            <a:ext cx="1163232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Увеличилось количество подростков-правонарушителей, прошедших диагностическое обследование.</a:t>
            </a:r>
            <a:endParaRPr b="0" lang="ru-RU" sz="2400" spc="-1" strike="noStrike">
              <a:latin typeface="XO Oriel"/>
            </a:endParaRPr>
          </a:p>
        </p:txBody>
      </p:sp>
      <p:pic>
        <p:nvPicPr>
          <p:cNvPr id="326" name="Picture 2" descr=""/>
          <p:cNvPicPr/>
          <p:nvPr/>
        </p:nvPicPr>
        <p:blipFill>
          <a:blip r:embed="rId2"/>
          <a:stretch/>
        </p:blipFill>
        <p:spPr>
          <a:xfrm>
            <a:off x="10939320" y="293760"/>
            <a:ext cx="980640" cy="8647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27" name="Диаграмма 8"/>
          <p:cNvGraphicFramePr/>
          <p:nvPr/>
        </p:nvGraphicFramePr>
        <p:xfrm>
          <a:off x="3467520" y="1283040"/>
          <a:ext cx="8127720" cy="3944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29" name="TextBox 5"/>
          <p:cNvSpPr/>
          <p:nvPr/>
        </p:nvSpPr>
        <p:spPr>
          <a:xfrm>
            <a:off x="692640" y="1440"/>
            <a:ext cx="10784520" cy="12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endParaRPr b="0" lang="ru-RU" sz="32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100" spc="-1" strike="noStrike">
              <a:latin typeface="XO Oriel"/>
            </a:endParaRPr>
          </a:p>
        </p:txBody>
      </p:sp>
      <p:sp>
        <p:nvSpPr>
          <p:cNvPr id="330" name="Прямоугольник 3"/>
          <p:cNvSpPr/>
          <p:nvPr/>
        </p:nvSpPr>
        <p:spPr>
          <a:xfrm>
            <a:off x="3336840" y="558360"/>
            <a:ext cx="4957560" cy="141804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a0b7ff"/>
                </a:solidFill>
                <a:latin typeface="Futura PT"/>
              </a:rPr>
              <a:t>Стало 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400" spc="-1" strike="noStrike">
              <a:latin typeface="XO Oriel"/>
            </a:endParaRPr>
          </a:p>
        </p:txBody>
      </p:sp>
      <p:pic>
        <p:nvPicPr>
          <p:cNvPr id="331" name="Picture 2" descr=""/>
          <p:cNvPicPr/>
          <p:nvPr/>
        </p:nvPicPr>
        <p:blipFill>
          <a:blip r:embed="rId2"/>
          <a:stretch/>
        </p:blipFill>
        <p:spPr>
          <a:xfrm>
            <a:off x="10938960" y="30600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332" name="Рисунок 1" descr=""/>
          <p:cNvPicPr/>
          <p:nvPr/>
        </p:nvPicPr>
        <p:blipFill>
          <a:blip r:embed="rId3"/>
          <a:stretch/>
        </p:blipFill>
        <p:spPr>
          <a:xfrm>
            <a:off x="241560" y="609840"/>
            <a:ext cx="2791440" cy="3722400"/>
          </a:xfrm>
          <a:prstGeom prst="rect">
            <a:avLst/>
          </a:prstGeom>
          <a:ln w="0">
            <a:noFill/>
          </a:ln>
        </p:spPr>
      </p:pic>
      <p:pic>
        <p:nvPicPr>
          <p:cNvPr id="333" name="Рисунок 6" descr=""/>
          <p:cNvPicPr/>
          <p:nvPr/>
        </p:nvPicPr>
        <p:blipFill>
          <a:blip r:embed="rId4"/>
          <a:stretch/>
        </p:blipFill>
        <p:spPr>
          <a:xfrm>
            <a:off x="8935920" y="1212840"/>
            <a:ext cx="3003480" cy="3444840"/>
          </a:xfrm>
          <a:prstGeom prst="rect">
            <a:avLst/>
          </a:prstGeom>
          <a:ln w="0">
            <a:noFill/>
          </a:ln>
        </p:spPr>
      </p:pic>
      <p:pic>
        <p:nvPicPr>
          <p:cNvPr id="334" name="Рисунок 7" descr=""/>
          <p:cNvPicPr/>
          <p:nvPr/>
        </p:nvPicPr>
        <p:blipFill>
          <a:blip r:embed="rId5"/>
          <a:stretch/>
        </p:blipFill>
        <p:spPr>
          <a:xfrm>
            <a:off x="2355840" y="2940480"/>
            <a:ext cx="2637000" cy="3523320"/>
          </a:xfrm>
          <a:prstGeom prst="rect">
            <a:avLst/>
          </a:prstGeom>
          <a:ln w="0">
            <a:noFill/>
          </a:ln>
        </p:spPr>
      </p:pic>
      <p:pic>
        <p:nvPicPr>
          <p:cNvPr id="335" name="Рисунок 8" descr=""/>
          <p:cNvPicPr/>
          <p:nvPr/>
        </p:nvPicPr>
        <p:blipFill>
          <a:blip r:embed="rId6"/>
          <a:stretch/>
        </p:blipFill>
        <p:spPr>
          <a:xfrm>
            <a:off x="5064840" y="2278440"/>
            <a:ext cx="2770920" cy="3474000"/>
          </a:xfrm>
          <a:prstGeom prst="rect">
            <a:avLst/>
          </a:prstGeom>
          <a:ln w="0">
            <a:noFill/>
          </a:ln>
        </p:spPr>
      </p:pic>
      <p:pic>
        <p:nvPicPr>
          <p:cNvPr id="336" name="Рисунок 9" descr=""/>
          <p:cNvPicPr/>
          <p:nvPr/>
        </p:nvPicPr>
        <p:blipFill>
          <a:blip r:embed="rId7"/>
          <a:stretch/>
        </p:blipFill>
        <p:spPr>
          <a:xfrm>
            <a:off x="7907760" y="3548160"/>
            <a:ext cx="2529720" cy="3372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2" descr=""/>
          <p:cNvPicPr/>
          <p:nvPr/>
        </p:nvPicPr>
        <p:blipFill>
          <a:blip r:embed="rId2"/>
          <a:stretch/>
        </p:blipFill>
        <p:spPr>
          <a:xfrm>
            <a:off x="10938960" y="306000"/>
            <a:ext cx="980640" cy="864720"/>
          </a:xfrm>
          <a:prstGeom prst="rect">
            <a:avLst/>
          </a:prstGeom>
          <a:ln w="0">
            <a:noFill/>
          </a:ln>
        </p:spPr>
      </p:pic>
      <p:sp>
        <p:nvSpPr>
          <p:cNvPr id="339" name="TextBox 1"/>
          <p:cNvSpPr/>
          <p:nvPr/>
        </p:nvSpPr>
        <p:spPr>
          <a:xfrm>
            <a:off x="3111480" y="558360"/>
            <a:ext cx="41914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alibri"/>
              </a:rPr>
              <a:t>Работа над проектом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340" name="Рисунок 2" descr=""/>
          <p:cNvPicPr/>
          <p:nvPr/>
        </p:nvPicPr>
        <p:blipFill>
          <a:blip r:embed="rId3"/>
          <a:stretch/>
        </p:blipFill>
        <p:spPr>
          <a:xfrm>
            <a:off x="287640" y="1158840"/>
            <a:ext cx="5931720" cy="3336480"/>
          </a:xfrm>
          <a:prstGeom prst="rect">
            <a:avLst/>
          </a:prstGeom>
          <a:ln w="0">
            <a:noFill/>
          </a:ln>
        </p:spPr>
      </p:pic>
      <p:pic>
        <p:nvPicPr>
          <p:cNvPr id="341" name="Рисунок 3" descr=""/>
          <p:cNvPicPr/>
          <p:nvPr/>
        </p:nvPicPr>
        <p:blipFill>
          <a:blip r:embed="rId4"/>
          <a:stretch/>
        </p:blipFill>
        <p:spPr>
          <a:xfrm>
            <a:off x="5842440" y="3340440"/>
            <a:ext cx="5837040" cy="328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Рисунок 3" descr=""/>
          <p:cNvPicPr/>
          <p:nvPr/>
        </p:nvPicPr>
        <p:blipFill>
          <a:blip r:embed="rId1"/>
          <a:stretch/>
        </p:blipFill>
        <p:spPr>
          <a:xfrm>
            <a:off x="1848240" y="-31320"/>
            <a:ext cx="10215720" cy="6888960"/>
          </a:xfrm>
          <a:prstGeom prst="rect">
            <a:avLst/>
          </a:prstGeom>
          <a:ln w="0">
            <a:noFill/>
          </a:ln>
        </p:spPr>
      </p:pic>
      <p:sp>
        <p:nvSpPr>
          <p:cNvPr id="343" name="TextBox 4"/>
          <p:cNvSpPr/>
          <p:nvPr/>
        </p:nvSpPr>
        <p:spPr>
          <a:xfrm>
            <a:off x="338400" y="4495320"/>
            <a:ext cx="954972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000" spc="-1" strike="noStrike">
                <a:solidFill>
                  <a:srgbClr val="2f5597"/>
                </a:solidFill>
                <a:latin typeface="Times New Roman"/>
              </a:rPr>
              <a:t>Спасибо за внимание</a:t>
            </a:r>
            <a:r>
              <a:rPr b="1" lang="ru-RU" sz="4000" spc="-1" strike="noStrike" cap="all">
                <a:solidFill>
                  <a:srgbClr val="446ac4"/>
                </a:solidFill>
                <a:latin typeface="Futura PT Light"/>
              </a:rPr>
              <a:t>!</a:t>
            </a:r>
            <a:endParaRPr b="0" lang="ru-RU" sz="4000" spc="-1" strike="noStrike">
              <a:latin typeface="XO Oriel"/>
            </a:endParaRPr>
          </a:p>
        </p:txBody>
      </p:sp>
      <p:pic>
        <p:nvPicPr>
          <p:cNvPr id="344" name="Picture 2" descr=""/>
          <p:cNvPicPr/>
          <p:nvPr/>
        </p:nvPicPr>
        <p:blipFill>
          <a:blip r:embed="rId2"/>
          <a:stretch/>
        </p:blipFill>
        <p:spPr>
          <a:xfrm>
            <a:off x="10832040" y="45432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3" descr=""/>
          <p:cNvPicPr/>
          <p:nvPr/>
        </p:nvPicPr>
        <p:blipFill>
          <a:blip r:embed="rId3"/>
          <a:stretch/>
        </p:blipFill>
        <p:spPr>
          <a:xfrm>
            <a:off x="338400" y="304560"/>
            <a:ext cx="1231200" cy="1280520"/>
          </a:xfrm>
          <a:prstGeom prst="rect">
            <a:avLst/>
          </a:prstGeom>
          <a:ln w="0">
            <a:noFill/>
          </a:ln>
        </p:spPr>
      </p:pic>
      <p:pic>
        <p:nvPicPr>
          <p:cNvPr id="346" name="Рисунок 5" descr="БеловоГО-ПП-04"/>
          <p:cNvPicPr/>
          <p:nvPr/>
        </p:nvPicPr>
        <p:blipFill>
          <a:blip r:embed="rId4"/>
          <a:stretch/>
        </p:blipFill>
        <p:spPr>
          <a:xfrm>
            <a:off x="1848240" y="299520"/>
            <a:ext cx="928440" cy="128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78" name="TextBox 5"/>
          <p:cNvSpPr/>
          <p:nvPr/>
        </p:nvSpPr>
        <p:spPr>
          <a:xfrm>
            <a:off x="803520" y="265680"/>
            <a:ext cx="105843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Паспорт проекта</a:t>
            </a:r>
            <a:endParaRPr b="0" lang="ru-RU" sz="3200" spc="-1" strike="noStrike">
              <a:latin typeface="XO Oriel"/>
            </a:endParaRPr>
          </a:p>
        </p:txBody>
      </p:sp>
      <p:sp>
        <p:nvSpPr>
          <p:cNvPr id="179" name="Прямая соединительная линия 9"/>
          <p:cNvSpPr/>
          <p:nvPr/>
        </p:nvSpPr>
        <p:spPr>
          <a:xfrm>
            <a:off x="3049200" y="89748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pic>
        <p:nvPicPr>
          <p:cNvPr id="181" name="Picture 2" descr=""/>
          <p:cNvPicPr/>
          <p:nvPr/>
        </p:nvPicPr>
        <p:blipFill>
          <a:blip r:embed="rId2"/>
          <a:stretch/>
        </p:blipFill>
        <p:spPr>
          <a:xfrm>
            <a:off x="11180520" y="11052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82" name="Рисунок 1" descr=""/>
          <p:cNvPicPr/>
          <p:nvPr/>
        </p:nvPicPr>
        <p:blipFill>
          <a:blip r:embed="rId3"/>
          <a:stretch/>
        </p:blipFill>
        <p:spPr>
          <a:xfrm>
            <a:off x="1162800" y="858960"/>
            <a:ext cx="9244080" cy="578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84" name="TextBox 5"/>
          <p:cNvSpPr/>
          <p:nvPr/>
        </p:nvSpPr>
        <p:spPr>
          <a:xfrm>
            <a:off x="1653480" y="179280"/>
            <a:ext cx="8594640" cy="12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Команда проекта</a:t>
            </a:r>
            <a:endParaRPr b="0" lang="ru-RU" sz="32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100" spc="-1" strike="noStrike">
              <a:latin typeface="XO Oriel"/>
            </a:endParaRPr>
          </a:p>
        </p:txBody>
      </p:sp>
      <p:sp>
        <p:nvSpPr>
          <p:cNvPr id="185" name="Прямая соединительная линия 9"/>
          <p:cNvSpPr/>
          <p:nvPr/>
        </p:nvSpPr>
        <p:spPr>
          <a:xfrm>
            <a:off x="2823840" y="82728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6" name="Picture 4" descr=""/>
          <p:cNvPicPr/>
          <p:nvPr/>
        </p:nvPicPr>
        <p:blipFill>
          <a:blip r:embed="rId2"/>
          <a:stretch/>
        </p:blipFill>
        <p:spPr>
          <a:xfrm>
            <a:off x="2339640" y="1360440"/>
            <a:ext cx="552240" cy="552240"/>
          </a:xfrm>
          <a:prstGeom prst="rect">
            <a:avLst/>
          </a:prstGeom>
          <a:ln w="0">
            <a:noFill/>
          </a:ln>
        </p:spPr>
      </p:pic>
      <p:sp>
        <p:nvSpPr>
          <p:cNvPr id="187" name="Прямоугольник 1"/>
          <p:cNvSpPr/>
          <p:nvPr/>
        </p:nvSpPr>
        <p:spPr>
          <a:xfrm>
            <a:off x="3272400" y="1046880"/>
            <a:ext cx="6796800" cy="83664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ffffff"/>
                </a:solidFill>
                <a:latin typeface="Futura PT"/>
              </a:rPr>
              <a:t>  </a:t>
            </a: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Ноговицина Оксана Павловна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, заместитель директора МКУ ЦСПСиД– РУКОВОДИТЕЛЬ ПРОЕКТА  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88" name="Прямоугольник 13"/>
          <p:cNvSpPr/>
          <p:nvPr/>
        </p:nvSpPr>
        <p:spPr>
          <a:xfrm>
            <a:off x="8573040" y="2970360"/>
            <a:ext cx="3067560" cy="61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Андрюкова О.С. 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заведующий отделением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89" name="Прямоугольник 15"/>
          <p:cNvSpPr/>
          <p:nvPr/>
        </p:nvSpPr>
        <p:spPr>
          <a:xfrm>
            <a:off x="3293640" y="4680000"/>
            <a:ext cx="2390040" cy="47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Соболева Е.С.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–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заведующий отделением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90" name="Прямоугольник 19"/>
          <p:cNvSpPr/>
          <p:nvPr/>
        </p:nvSpPr>
        <p:spPr>
          <a:xfrm>
            <a:off x="8023320" y="4722120"/>
            <a:ext cx="3782520" cy="43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Сивцова М.Г. 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экономист</a:t>
            </a:r>
            <a:endParaRPr b="0" lang="ru-RU" sz="1600" spc="-1" strike="noStrike">
              <a:latin typeface="XO Oriel"/>
            </a:endParaRPr>
          </a:p>
        </p:txBody>
      </p:sp>
      <p:pic>
        <p:nvPicPr>
          <p:cNvPr id="191" name="Picture 6" descr="C:\Users\User\Downloads\IMG_20201102_095538.jpg"/>
          <p:cNvPicPr/>
          <p:nvPr/>
        </p:nvPicPr>
        <p:blipFill>
          <a:blip r:embed="rId3"/>
          <a:srcRect l="0" t="12951" r="0" b="0"/>
          <a:stretch/>
        </p:blipFill>
        <p:spPr>
          <a:xfrm>
            <a:off x="6716880" y="4284720"/>
            <a:ext cx="1855800" cy="215388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2" descr=""/>
          <p:cNvPicPr/>
          <p:nvPr/>
        </p:nvPicPr>
        <p:blipFill>
          <a:blip r:embed="rId4"/>
          <a:stretch/>
        </p:blipFill>
        <p:spPr>
          <a:xfrm>
            <a:off x="10824840" y="35496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93" name="Рисунок 8" descr=""/>
          <p:cNvPicPr/>
          <p:nvPr/>
        </p:nvPicPr>
        <p:blipFill>
          <a:blip r:embed="rId5"/>
          <a:stretch/>
        </p:blipFill>
        <p:spPr>
          <a:xfrm>
            <a:off x="976680" y="973080"/>
            <a:ext cx="2201040" cy="241920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3" descr=""/>
          <p:cNvPicPr/>
          <p:nvPr/>
        </p:nvPicPr>
        <p:blipFill>
          <a:blip r:embed="rId6"/>
          <a:stretch/>
        </p:blipFill>
        <p:spPr>
          <a:xfrm>
            <a:off x="991080" y="3650400"/>
            <a:ext cx="2186640" cy="2393640"/>
          </a:xfrm>
          <a:prstGeom prst="rect">
            <a:avLst/>
          </a:prstGeom>
          <a:ln w="0">
            <a:noFill/>
          </a:ln>
        </p:spPr>
      </p:pic>
      <p:pic>
        <p:nvPicPr>
          <p:cNvPr id="195" name="Рисунок 10" descr=""/>
          <p:cNvPicPr/>
          <p:nvPr/>
        </p:nvPicPr>
        <p:blipFill>
          <a:blip r:embed="rId7"/>
          <a:stretch/>
        </p:blipFill>
        <p:spPr>
          <a:xfrm>
            <a:off x="6940440" y="2031120"/>
            <a:ext cx="1917720" cy="191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Рисунок 4" descr=""/>
          <p:cNvPicPr/>
          <p:nvPr/>
        </p:nvPicPr>
        <p:blipFill>
          <a:blip r:embed="rId1"/>
          <a:stretch/>
        </p:blipFill>
        <p:spPr>
          <a:xfrm>
            <a:off x="-21240" y="-72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97" name="TextBox 5"/>
          <p:cNvSpPr/>
          <p:nvPr/>
        </p:nvSpPr>
        <p:spPr>
          <a:xfrm>
            <a:off x="838080" y="196200"/>
            <a:ext cx="1079172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Карта текущего состояния процесса </a:t>
            </a:r>
            <a:endParaRPr b="0" lang="ru-RU" sz="3200" spc="-1" strike="noStrike">
              <a:latin typeface="XO Oriel"/>
            </a:endParaRPr>
          </a:p>
        </p:txBody>
      </p:sp>
      <p:sp>
        <p:nvSpPr>
          <p:cNvPr id="198" name="Прямая со стрелкой 6"/>
          <p:cNvSpPr/>
          <p:nvPr/>
        </p:nvSpPr>
        <p:spPr>
          <a:xfrm>
            <a:off x="4210920" y="1466640"/>
            <a:ext cx="317160" cy="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Прямая со стрелкой 7"/>
          <p:cNvSpPr/>
          <p:nvPr/>
        </p:nvSpPr>
        <p:spPr>
          <a:xfrm>
            <a:off x="6503040" y="1366920"/>
            <a:ext cx="450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Прямая со стрелкой 13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Прямая со стрелкой 14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Прямая со стрелкой 15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Прямая со стрелкой 16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Прямая со стрелкой 17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Прямая со стрелкой 18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Прямая со стрелкой 19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Прямая со стрелкой 20"/>
          <p:cNvSpPr/>
          <p:nvPr/>
        </p:nvSpPr>
        <p:spPr>
          <a:xfrm>
            <a:off x="52463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Прямая со стрелкой 22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Прямая со стрелкой 23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Прямая со стрелкой 24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Прямая со стрелкой 25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Прямая со стрелкой 26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Прямая со стрелкой 27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Прямая со стрелкой 28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Прямая со стрелкой 29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Прямая со стрелкой 30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Прямая со стрелкой 31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Прямая со стрелкой 32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Прямая со стрелкой 33"/>
          <p:cNvSpPr/>
          <p:nvPr/>
        </p:nvSpPr>
        <p:spPr>
          <a:xfrm>
            <a:off x="2129040" y="181620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Блок-схема: процесс 35"/>
          <p:cNvSpPr/>
          <p:nvPr/>
        </p:nvSpPr>
        <p:spPr>
          <a:xfrm>
            <a:off x="4666320" y="892080"/>
            <a:ext cx="1836360" cy="18475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МКУ ЦСПСиД 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Проведение диагностических процедур с подростками. Проведено с 3-мя подростками. 6 подростков не приехали. 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</p:txBody>
      </p:sp>
      <p:sp>
        <p:nvSpPr>
          <p:cNvPr id="221" name="Прямая со стрелкой 41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Прямая со стрелкой 4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Прямая со стрелкой 4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Прямая со стрелкой 4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Прямая со стрелкой 4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Прямая со стрелкой 4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Прямая со стрелкой 4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Прямая со стрелкой 4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Прямая со стрелкой 4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Прямая со стрелкой 5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Блок-схема: процесс 51"/>
          <p:cNvSpPr/>
          <p:nvPr/>
        </p:nvSpPr>
        <p:spPr>
          <a:xfrm>
            <a:off x="287640" y="1288080"/>
            <a:ext cx="1841040" cy="180900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Подбор диагностического материала для определения причин совершения правонарушения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</p:txBody>
      </p:sp>
      <p:sp>
        <p:nvSpPr>
          <p:cNvPr id="232" name="Блок-схема: процесс 52"/>
          <p:cNvSpPr/>
          <p:nvPr/>
        </p:nvSpPr>
        <p:spPr>
          <a:xfrm>
            <a:off x="2473920" y="1047600"/>
            <a:ext cx="1847520" cy="178200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Телефонный звонок родителю с предложением приехать в учреждение для диагностики подростка. Приглашены 9 родителей с подростками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3" name="Блок-схема: процесс 53"/>
          <p:cNvSpPr/>
          <p:nvPr/>
        </p:nvSpPr>
        <p:spPr>
          <a:xfrm>
            <a:off x="6997680" y="988560"/>
            <a:ext cx="1834920" cy="16700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Повторный телефонный звонок родителю с предложением решить вопрос диагностики подростка и выяснение причин не приезда.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4" name="Прямая со стрелкой 6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5" name="Прямая со стрелкой 6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Прямая со стрелкой 6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7" name="Прямая со стрелкой 6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8" name="Прямая со стрелкой 6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Прямая со стрелкой 6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Прямая со стрелкой 6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1" name="Прямая со стрелкой 6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2" name="Прямая со стрелкой 7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3" name="Picture 69" descr=""/>
          <p:cNvPicPr/>
          <p:nvPr/>
        </p:nvPicPr>
        <p:blipFill>
          <a:blip r:embed="rId2"/>
          <a:stretch/>
        </p:blipFill>
        <p:spPr>
          <a:xfrm>
            <a:off x="5253120" y="2527920"/>
            <a:ext cx="980640" cy="6886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70" descr=""/>
          <p:cNvPicPr/>
          <p:nvPr/>
        </p:nvPicPr>
        <p:blipFill>
          <a:blip r:embed="rId3"/>
          <a:stretch/>
        </p:blipFill>
        <p:spPr>
          <a:xfrm>
            <a:off x="8604720" y="3633480"/>
            <a:ext cx="987120" cy="1036440"/>
          </a:xfrm>
          <a:prstGeom prst="rect">
            <a:avLst/>
          </a:prstGeom>
          <a:ln w="0">
            <a:noFill/>
          </a:ln>
        </p:spPr>
      </p:pic>
      <p:sp>
        <p:nvSpPr>
          <p:cNvPr id="245" name="TextBox 2"/>
          <p:cNvSpPr/>
          <p:nvPr/>
        </p:nvSpPr>
        <p:spPr>
          <a:xfrm>
            <a:off x="7102440" y="5761080"/>
            <a:ext cx="1424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9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46" name="Прямоугольник 3140"/>
          <p:cNvSpPr/>
          <p:nvPr/>
        </p:nvSpPr>
        <p:spPr>
          <a:xfrm>
            <a:off x="502200" y="3147840"/>
            <a:ext cx="3791880" cy="310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Проблемы:</a:t>
            </a:r>
            <a:endParaRPr b="0" lang="ru-RU" sz="1800" spc="-1" strike="noStrike">
              <a:latin typeface="XO Orie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Подростки не приехали в учреждение для проведения диагностики.</a:t>
            </a:r>
            <a:endParaRPr b="0" lang="ru-RU" sz="1800" spc="-1" strike="noStrike">
              <a:latin typeface="XO Orie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Невозможность приехать в учреждение: занятость подростков в рабочие дни. </a:t>
            </a:r>
            <a:endParaRPr b="0" lang="ru-RU" sz="1800" spc="-1" strike="noStrike">
              <a:latin typeface="XO Orie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Невозможность приехать в учреждение: удаленность проживания.  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XO Oriel"/>
            </a:endParaRPr>
          </a:p>
        </p:txBody>
      </p:sp>
      <p:pic>
        <p:nvPicPr>
          <p:cNvPr id="247" name="Рисунок 8" descr=""/>
          <p:cNvPicPr/>
          <p:nvPr/>
        </p:nvPicPr>
        <p:blipFill>
          <a:blip r:embed="rId4"/>
          <a:stretch/>
        </p:blipFill>
        <p:spPr>
          <a:xfrm>
            <a:off x="10965240" y="2938320"/>
            <a:ext cx="993240" cy="694800"/>
          </a:xfrm>
          <a:prstGeom prst="rect">
            <a:avLst/>
          </a:prstGeom>
          <a:ln w="0">
            <a:noFill/>
          </a:ln>
        </p:spPr>
      </p:pic>
      <p:sp>
        <p:nvSpPr>
          <p:cNvPr id="248" name="Блок-схема: процесс 71"/>
          <p:cNvSpPr/>
          <p:nvPr/>
        </p:nvSpPr>
        <p:spPr>
          <a:xfrm>
            <a:off x="6769440" y="3633480"/>
            <a:ext cx="1834920" cy="12250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Причина: занятость подростка в рабочие дни-4 чел.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49" name="Блок-схема: процесс 72"/>
          <p:cNvSpPr/>
          <p:nvPr/>
        </p:nvSpPr>
        <p:spPr>
          <a:xfrm>
            <a:off x="9627120" y="1238040"/>
            <a:ext cx="1834920" cy="16700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Причина: удаленность проживания подростка – 2 чел.</a:t>
            </a:r>
            <a:endParaRPr b="0" lang="ru-RU" sz="11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51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Перечень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252" name="Прямая соединительная линия 9"/>
          <p:cNvSpPr/>
          <p:nvPr/>
        </p:nvSpPr>
        <p:spPr>
          <a:xfrm>
            <a:off x="3078720" y="91620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881954544"/>
              </p:ext>
            </p:extLst>
          </p:nvPr>
        </p:nvGraphicFramePr>
        <p:xfrm>
          <a:off x="596520" y="916200"/>
          <a:ext cx="10934280" cy="541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4" name="Picture 2" descr=""/>
          <p:cNvPicPr/>
          <p:nvPr/>
        </p:nvPicPr>
        <p:blipFill>
          <a:blip r:embed="rId7"/>
          <a:stretch/>
        </p:blipFill>
        <p:spPr>
          <a:xfrm>
            <a:off x="11040480" y="5112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56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Пирамида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257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pic>
        <p:nvPicPr>
          <p:cNvPr id="258" name="Picture 2" descr=""/>
          <p:cNvPicPr/>
          <p:nvPr/>
        </p:nvPicPr>
        <p:blipFill>
          <a:blip r:embed="rId2"/>
          <a:stretch/>
        </p:blipFill>
        <p:spPr>
          <a:xfrm>
            <a:off x="11040480" y="51120"/>
            <a:ext cx="980640" cy="8647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731812647"/>
              </p:ext>
            </p:extLst>
          </p:nvPr>
        </p:nvGraphicFramePr>
        <p:xfrm>
          <a:off x="803520" y="719640"/>
          <a:ext cx="4837680" cy="541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9" name="Пятно 1 8"/>
          <p:cNvSpPr/>
          <p:nvPr/>
        </p:nvSpPr>
        <p:spPr>
          <a:xfrm>
            <a:off x="1518120" y="449532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1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60" name="Пятно 1 10"/>
          <p:cNvSpPr/>
          <p:nvPr/>
        </p:nvSpPr>
        <p:spPr>
          <a:xfrm>
            <a:off x="4362840" y="506772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2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61" name="Прямоугольник 16"/>
          <p:cNvSpPr/>
          <p:nvPr/>
        </p:nvSpPr>
        <p:spPr>
          <a:xfrm>
            <a:off x="6495840" y="1910160"/>
            <a:ext cx="5408280" cy="25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 u="sng">
                <a:solidFill>
                  <a:srgbClr val="ff0000"/>
                </a:solidFill>
                <a:uFillTx/>
                <a:latin typeface="Calibri"/>
              </a:rPr>
              <a:t>Проблемы уровня организации: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1.Подростки не приехали в учреждение для проведения диагностики.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2.Невозможность приехать в учреждение: занятость подростков в рабочие дни. 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3.Невозможность приехать в учреждение: удаленность проживания. </a:t>
            </a:r>
            <a:endParaRPr b="0" lang="ru-RU" sz="2000" spc="-1" strike="noStrike">
              <a:latin typeface="XO Oriel"/>
            </a:endParaRPr>
          </a:p>
        </p:txBody>
      </p:sp>
      <p:pic>
        <p:nvPicPr>
          <p:cNvPr id="262" name="Рисунок 15" descr=""/>
          <p:cNvPicPr/>
          <p:nvPr/>
        </p:nvPicPr>
        <p:blipFill>
          <a:blip r:embed="rId8"/>
          <a:stretch/>
        </p:blipFill>
        <p:spPr>
          <a:xfrm>
            <a:off x="1518120" y="5382000"/>
            <a:ext cx="993240" cy="69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Рисунок 4" descr=""/>
          <p:cNvPicPr/>
          <p:nvPr/>
        </p:nvPicPr>
        <p:blipFill>
          <a:blip r:embed="rId1"/>
          <a:stretch/>
        </p:blipFill>
        <p:spPr>
          <a:xfrm>
            <a:off x="-21240" y="-72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64" name="TextBox 5"/>
          <p:cNvSpPr/>
          <p:nvPr/>
        </p:nvSpPr>
        <p:spPr>
          <a:xfrm>
            <a:off x="838080" y="196200"/>
            <a:ext cx="1079172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Карта целевого состояния процесса </a:t>
            </a:r>
            <a:endParaRPr b="0" lang="ru-RU" sz="3200" spc="-1" strike="noStrike">
              <a:latin typeface="XO Oriel"/>
            </a:endParaRPr>
          </a:p>
        </p:txBody>
      </p:sp>
      <p:sp>
        <p:nvSpPr>
          <p:cNvPr id="265" name="Прямая со стрелкой 6"/>
          <p:cNvSpPr/>
          <p:nvPr/>
        </p:nvSpPr>
        <p:spPr>
          <a:xfrm>
            <a:off x="4210920" y="1466640"/>
            <a:ext cx="317160" cy="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Прямая со стрелкой 7"/>
          <p:cNvSpPr/>
          <p:nvPr/>
        </p:nvSpPr>
        <p:spPr>
          <a:xfrm>
            <a:off x="6503040" y="1366920"/>
            <a:ext cx="450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Прямая со стрелкой 13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Прямая со стрелкой 14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Прямая со стрелкой 15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Прямая со стрелкой 16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1" name="Прямая со стрелкой 17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Прямая со стрелкой 18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3" name="Прямая со стрелкой 19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Прямая со стрелкой 20"/>
          <p:cNvSpPr/>
          <p:nvPr/>
        </p:nvSpPr>
        <p:spPr>
          <a:xfrm>
            <a:off x="52463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5" name="Прямая со стрелкой 22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Прямая со стрелкой 23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Прямая со стрелкой 24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Прямая со стрелкой 25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Прямая со стрелкой 26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Прямая со стрелкой 27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Прямая со стрелкой 28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Прямая со стрелкой 29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Прямая со стрелкой 30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Прямая со стрелкой 31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Прямая со стрелкой 32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Прямая со стрелкой 33"/>
          <p:cNvSpPr/>
          <p:nvPr/>
        </p:nvSpPr>
        <p:spPr>
          <a:xfrm>
            <a:off x="2129040" y="181620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Блок-схема: процесс 35"/>
          <p:cNvSpPr/>
          <p:nvPr/>
        </p:nvSpPr>
        <p:spPr>
          <a:xfrm>
            <a:off x="4666320" y="892080"/>
            <a:ext cx="1836360" cy="18475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МКУ ЦСПСиД 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Проведение диагностических процедур с подростками. Проведено с 3-мя подростками.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88" name="Прямая со стрелкой 41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Прямая со стрелкой 4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Прямая со стрелкой 4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Прямая со стрелкой 4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Прямая со стрелкой 4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Прямая со стрелкой 4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Прямая со стрелкой 4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5" name="Прямая со стрелкой 4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Прямая со стрелкой 4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Прямая со стрелкой 5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Блок-схема: процесс 51"/>
          <p:cNvSpPr/>
          <p:nvPr/>
        </p:nvSpPr>
        <p:spPr>
          <a:xfrm>
            <a:off x="287640" y="1288080"/>
            <a:ext cx="1841040" cy="180900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Подбор диагностического материала для определения причин совершения правонарушения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</p:txBody>
      </p:sp>
      <p:sp>
        <p:nvSpPr>
          <p:cNvPr id="299" name="Блок-схема: процесс 52"/>
          <p:cNvSpPr/>
          <p:nvPr/>
        </p:nvSpPr>
        <p:spPr>
          <a:xfrm>
            <a:off x="2473920" y="1047600"/>
            <a:ext cx="1847520" cy="178200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Телефонный звонок родителю с предложением приехать в учреждение для диагностики подростка. Приглашены 9 родителей с подростками.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00" name="Блок-схема: процесс 53"/>
          <p:cNvSpPr/>
          <p:nvPr/>
        </p:nvSpPr>
        <p:spPr>
          <a:xfrm>
            <a:off x="6997680" y="988560"/>
            <a:ext cx="1834920" cy="16700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Проведение диагностического обследования по месту жительства подростка – 4.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01" name="Прямая со стрелкой 6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Прямая со стрелкой 6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Прямая со стрелкой 6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4" name="Прямая со стрелкой 6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Прямая со стрелкой 6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6" name="Прямая со стрелкой 6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Прямая со стрелкой 6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" name="Прямая со стрелкой 6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Прямая со стрелкой 7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TextBox 2"/>
          <p:cNvSpPr/>
          <p:nvPr/>
        </p:nvSpPr>
        <p:spPr>
          <a:xfrm>
            <a:off x="7102440" y="5761080"/>
            <a:ext cx="1424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9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9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311" name="Блок-схема: процесс 72"/>
          <p:cNvSpPr/>
          <p:nvPr/>
        </p:nvSpPr>
        <p:spPr>
          <a:xfrm>
            <a:off x="9627120" y="1238040"/>
            <a:ext cx="1834920" cy="16700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Посещение специалиста в выходной день для проведения диагностического обследования.-2</a:t>
            </a:r>
            <a:endParaRPr b="0" lang="ru-RU" sz="11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13" name="TextBox 5"/>
          <p:cNvSpPr/>
          <p:nvPr/>
        </p:nvSpPr>
        <p:spPr>
          <a:xfrm>
            <a:off x="803520" y="297720"/>
            <a:ext cx="10584360" cy="91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rgbClr val="2f5597"/>
                </a:solidFill>
                <a:latin typeface="Times New Roman"/>
              </a:rPr>
              <a:t>План мероприятий по устранению проблем</a:t>
            </a:r>
            <a:endParaRPr b="0" lang="ru-RU" sz="3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14" name="Прямоугольник 14"/>
          <p:cNvSpPr/>
          <p:nvPr/>
        </p:nvSpPr>
        <p:spPr>
          <a:xfrm>
            <a:off x="941040" y="2187000"/>
            <a:ext cx="103096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2 Наличие причин отказа от приезда в учреждение: занятость подростков, удаленность проживания, нежелание ехать к специалисту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Оформление образцов заполнения.  Заполнение форм бланков в электронном виде.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Заведующий отделением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Кобзева З.С.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20.11.2022</a:t>
            </a:r>
            <a:endParaRPr b="0" lang="ru-RU" sz="1800" spc="-1" strike="noStrike">
              <a:latin typeface="XO Oriel"/>
            </a:endParaRPr>
          </a:p>
        </p:txBody>
      </p:sp>
      <p:graphicFrame>
        <p:nvGraphicFramePr>
          <p:cNvPr id="315" name="Таблица 6"/>
          <p:cNvGraphicFramePr/>
          <p:nvPr/>
        </p:nvGraphicFramePr>
        <p:xfrm>
          <a:off x="596520" y="879840"/>
          <a:ext cx="10791720" cy="5469840"/>
        </p:xfrm>
        <a:graphic>
          <a:graphicData uri="http://schemas.openxmlformats.org/drawingml/2006/table">
            <a:tbl>
              <a:tblPr/>
              <a:tblGrid>
                <a:gridCol w="2158200"/>
                <a:gridCol w="2158200"/>
                <a:gridCol w="2936520"/>
                <a:gridCol w="1820160"/>
                <a:gridCol w="1718640"/>
              </a:tblGrid>
              <a:tr h="77292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Проблема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Причина проблемы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Мероприятие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Ответственный исполнитель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Срок реализации мероприятия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16988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 Подростки не приезжают в учреждение для проведения диагностики.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Низкая социальная ответственность. Особенности подросткового возраста.  Не признание проблем.                                           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Предложение родителям варианты проведения диагностического обследования: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-приезд специалиста на дом;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-посещение подростком специалиста в удобное время (вечернее, выходные дни).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Е.С. Соболева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20.11.2022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6988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2.Невозможность приехать в учреждение: занятость подростков в рабочие дни. 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Занятость подростков в школе, студиях и спортивных секциях во внеурочное время.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Организация проведения диагностического обследования специалистом в выходные дни.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Е.С. Соболева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20.11.2022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2992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3.Невозможность приехать в учреждение: удаленность проживания. 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Особенность территориального расположения учреждения.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Организация проведения диагностического обследования дома, в удобное для подростка время (выезд специалиста с ноутбуком и материалом).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Е.С. Соболева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20.11.2022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</a:tbl>
          </a:graphicData>
        </a:graphic>
      </p:graphicFrame>
      <p:pic>
        <p:nvPicPr>
          <p:cNvPr id="316" name="Picture 2" descr=""/>
          <p:cNvPicPr/>
          <p:nvPr/>
        </p:nvPicPr>
        <p:blipFill>
          <a:blip r:embed="rId2"/>
          <a:stretch/>
        </p:blipFill>
        <p:spPr>
          <a:xfrm>
            <a:off x="11021760" y="5112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18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Мероприятия по устранению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19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4196068081"/>
              </p:ext>
            </p:extLst>
          </p:nvPr>
        </p:nvGraphicFramePr>
        <p:xfrm>
          <a:off x="171360" y="916200"/>
          <a:ext cx="11005920" cy="568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0" name="Picture 2" descr=""/>
          <p:cNvPicPr/>
          <p:nvPr/>
        </p:nvPicPr>
        <p:blipFill>
          <a:blip r:embed="rId7"/>
          <a:stretch/>
        </p:blipFill>
        <p:spPr>
          <a:xfrm>
            <a:off x="11159640" y="48384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2409</TotalTime>
  <Application>Редактор_презентаций/2.3.0.0$Linux_X86_64 LibreOffice_project/01ffa5329b2b028a19d4810c8ae7e18fece27084</Application>
  <AppVersion>15.0000</AppVersion>
  <Words>619</Words>
  <Paragraphs>115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2019-04-02T07:58:05Z</dcterms:created>
  <dc:creator>Microsoft Office User</dc:creator>
  <dc:description/>
  <dc:language>ru-RU</dc:language>
  <cp:lastModifiedBy>User</cp:lastModifiedBy>
  <cp:lastPrinted>2021-10-08T10:09:00Z</cp:lastPrinted>
  <dcterms:modified xsi:type="dcterms:W3CDTF">2023-04-11T12:26:22Z</dcterms:modified>
  <cp:revision>163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13</vt:i4>
  </property>
</Properties>
</file>