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charts/_rels/chart2.xml.rels" ContentType="application/vnd.openxmlformats-package.relationships+xml"/>
  <Override PartName="/ppt/charts/_rels/chart1.xml.rels" ContentType="application/vnd.openxmlformats-package.relationships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ata3.xml" ContentType="application/vnd.openxmlformats-officedocument.drawingml.diagramData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36.jpeg" ContentType="image/jpeg"/>
  <Override PartName="/ppt/media/image35.jpeg" ContentType="image/jpeg"/>
  <Override PartName="/ppt/media/image19.png" ContentType="image/png"/>
  <Override PartName="/ppt/media/image33.jpeg" ContentType="image/jpeg"/>
  <Override PartName="/ppt/media/image31.jpeg" ContentType="image/jpeg"/>
  <Override PartName="/ppt/media/image29.jpeg" ContentType="image/jpeg"/>
  <Override PartName="/ppt/media/image26.png" ContentType="image/png"/>
  <Override PartName="/ppt/media/image7.jpeg" ContentType="image/jpeg"/>
  <Override PartName="/ppt/media/image27.jpeg" ContentType="image/jpeg"/>
  <Override PartName="/ppt/media/image25.jpeg" ContentType="image/jpeg"/>
  <Override PartName="/ppt/media/image23.jpeg" ContentType="image/jpeg"/>
  <Override PartName="/ppt/media/image1.jpeg" ContentType="image/jpeg"/>
  <Override PartName="/ppt/media/image17.png" ContentType="image/png"/>
  <Override PartName="/ppt/media/image4.jpeg" ContentType="image/jpeg"/>
  <Override PartName="/ppt/media/image12.png" ContentType="image/png"/>
  <Override PartName="/ppt/media/image15.png" ContentType="image/png"/>
  <Override PartName="/ppt/media/image9.jpeg" ContentType="image/jpeg"/>
  <Override PartName="/ppt/media/image46.png" ContentType="image/png"/>
  <Override PartName="/ppt/media/image48.png" ContentType="image/png"/>
  <Override PartName="/ppt/media/image16.png" ContentType="image/png"/>
  <Override PartName="/ppt/media/image6.jpeg" ContentType="image/jpeg"/>
  <Override PartName="/ppt/media/image41.png" ContentType="image/png"/>
  <Override PartName="/ppt/media/image42.png" ContentType="image/png"/>
  <Override PartName="/ppt/media/image40.png" ContentType="image/png"/>
  <Override PartName="/ppt/media/image18.png" ContentType="image/png"/>
  <Override PartName="/ppt/media/image20.png" ContentType="image/png"/>
  <Override PartName="/ppt/media/image47.png" ContentType="image/png"/>
  <Override PartName="/ppt/media/image22.png" ContentType="image/png"/>
  <Override PartName="/ppt/media/image24.png" ContentType="image/png"/>
  <Override PartName="/ppt/media/image28.png" ContentType="image/png"/>
  <Override PartName="/ppt/media/image30.png" ContentType="image/png"/>
  <Override PartName="/ppt/media/image32.png" ContentType="image/png"/>
  <Override PartName="/ppt/media/image34.png" ContentType="image/png"/>
  <Override PartName="/ppt/media/image39.png" ContentType="image/png"/>
  <Override PartName="/ppt/media/image37.jpeg" ContentType="image/jpeg"/>
  <Override PartName="/ppt/media/image45.jpeg" ContentType="image/jpeg"/>
  <Override PartName="/ppt/media/image38.jpeg" ContentType="image/jpeg"/>
  <Override PartName="/ppt/media/image44.jpeg" ContentType="image/jpeg"/>
  <Override PartName="/ppt/media/image11.jpeg" ContentType="image/jpeg"/>
  <Override PartName="/ppt/media/image43.jpeg" ContentType="image/jpeg"/>
  <Override PartName="/ppt/media/image10.jpeg" ContentType="image/jpeg"/>
  <Override PartName="/ppt/media/image13.jpeg" ContentType="image/jpeg"/>
  <Override PartName="/ppt/media/image14.jpeg" ContentType="image/jpeg"/>
  <Override PartName="/ppt/media/image2.png" ContentType="image/png"/>
  <Override PartName="/ppt/media/image8.png" ContentType="image/png"/>
  <Override PartName="/ppt/media/image3.png" ContentType="image/png"/>
  <Override PartName="/ppt/media/image5.png" ContentType="image/png"/>
  <Override PartName="/ppt/media/image21.jpeg" ContentType="image/jpeg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
</Relationships>
</file>

<file path=ppt/charts/_rels/chart1.xml.rels><?xml version="1.0" encoding="UTF-8"?>
<Relationships xmlns="http://schemas.openxmlformats.org/package/2006/relationships"><Relationship Id="rId1" Type="http://schemas.openxmlformats.org/officeDocument/2006/relationships/chartUserShapes" Target="../drawings/drawing1.xml"/>
</Relationships>
</file>

<file path=ppt/charts/_rels/chart2.xml.rels><?xml version="1.0" encoding="UTF-8"?>
<Relationships xmlns="http://schemas.openxmlformats.org/package/2006/relationships"><Relationship Id="rId1" Type="http://schemas.openxmlformats.org/officeDocument/2006/relationships/chartUserShapes" Target="../drawings/drawing2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308762405632369"/>
          <c:y val="0.174984906419803"/>
          <c:w val="0.938247518873526"/>
          <c:h val="0.631012276111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f5597"/>
            </a:solidFill>
            <a:ln w="25560">
              <a:solidFill>
                <a:srgbClr val="000000"/>
              </a:solidFill>
              <a:round/>
            </a:ln>
          </c:spPr>
          <c:invertIfNegative val="0"/>
          <c:dPt>
            <c:idx val="0"/>
            <c:invertIfNegative val="0"/>
            <c:spPr>
              <a:solidFill>
                <a:srgbClr val="2f5597"/>
              </a:solidFill>
              <a:ln w="25560">
                <a:solidFill>
                  <a:srgbClr val="000000"/>
                </a:solidFill>
                <a:round/>
              </a:ln>
            </c:spPr>
          </c:dPt>
          <c:dPt>
            <c:idx val="1"/>
            <c:invertIfNegative val="0"/>
            <c:spPr>
              <a:solidFill>
                <a:srgbClr val="2f5597"/>
              </a:solidFill>
              <a:ln w="25560">
                <a:solidFill>
                  <a:srgbClr val="000000"/>
                </a:solidFill>
                <a:round/>
              </a:ln>
            </c:spPr>
          </c:dPt>
          <c:dLbls>
            <c:numFmt formatCode="0" sourceLinked="0"/>
            <c:dLbl>
              <c:idx val="0"/>
              <c:layout>
                <c:manualLayout>
                  <c:x val="-0.135177985376268"/>
                  <c:y val="-0.0450570390724026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ru-RU" sz="1800" spc="-1" strike="noStrike">
                        <a:solidFill>
                          <a:srgbClr val="000000"/>
                        </a:solidFill>
                        <a:latin typeface="Calibri"/>
                      </a:rPr>
                      <a:t>2</a:t>
                    </a:r>
                    <a:r>
                      <a:rPr b="0" lang="ru-RU" sz="1800" spc="-1" strike="noStrike">
                        <a:solidFill>
                          <a:srgbClr val="000000"/>
                        </a:solidFill>
                        <a:latin typeface="Calibri"/>
                      </a:rPr>
                      <a:t> </a:t>
                    </a:r>
                    <a:r>
                      <a:rPr b="0" lang="ru-RU" sz="1800" spc="-1" strike="noStrike">
                        <a:solidFill>
                          <a:srgbClr val="000000"/>
                        </a:solidFill>
                        <a:latin typeface="Calibri"/>
                      </a:rPr>
                      <a:t>часа 5 </a:t>
                    </a:r>
                    <a:r>
                      <a:rPr b="0" lang="ru-RU" sz="1800" spc="-1" strike="noStrike">
                        <a:solidFill>
                          <a:srgbClr val="000000"/>
                        </a:solidFill>
                        <a:latin typeface="Calibri"/>
                      </a:rPr>
                      <a:t>мин</a:t>
                    </a:r>
                    <a:r>
                      <a:rPr b="0" lang="ru-RU" sz="1800" spc="-1" strike="noStrike">
                        <a:solidFill>
                          <a:srgbClr val="000000"/>
                        </a:solidFill>
                        <a:latin typeface="Calibri"/>
                      </a:rPr>
                      <a:t>. 40 сек.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106569692515743"/>
                  <c:y val="-0.0527534376658151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ru-RU" sz="1800" spc="-1" strike="noStrike">
                        <a:solidFill>
                          <a:srgbClr val="000000"/>
                        </a:solidFill>
                        <a:latin typeface="Calibri"/>
                      </a:rPr>
                      <a:t>1 час. 44 </a:t>
                    </a:r>
                    <a:r>
                      <a:rPr b="0" lang="ru-RU" sz="1800" spc="-1" strike="noStrike">
                        <a:solidFill>
                          <a:srgbClr val="000000"/>
                        </a:solidFill>
                        <a:latin typeface="Calibri"/>
                      </a:rPr>
                      <a:t>мин</a:t>
                    </a:r>
                    <a:r>
                      <a:rPr b="0" lang="ru-RU" sz="1800" spc="-1" strike="noStrike">
                        <a:solidFill>
                          <a:srgbClr val="000000"/>
                        </a:solidFill>
                        <a:latin typeface="Calibri"/>
                      </a:rPr>
                      <a:t>. 58 сек.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135</c:v>
                </c:pt>
                <c:pt idx="1">
                  <c:v>10</c:v>
                </c:pt>
              </c:numCache>
            </c:numRef>
          </c:val>
        </c:ser>
        <c:gapWidth val="150"/>
        <c:overlap val="0"/>
        <c:axId val="574079"/>
        <c:axId val="56279963"/>
      </c:barChart>
      <c:catAx>
        <c:axId val="574079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4472c4"/>
                </a:solidFill>
                <a:latin typeface="Calibri"/>
              </a:defRPr>
            </a:pPr>
          </a:p>
        </c:txPr>
        <c:crossAx val="56279963"/>
        <c:crosses val="autoZero"/>
        <c:auto val="1"/>
        <c:lblAlgn val="ctr"/>
        <c:lblOffset val="100"/>
        <c:noMultiLvlLbl val="0"/>
      </c:catAx>
      <c:valAx>
        <c:axId val="5627996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4472c4"/>
                </a:solidFill>
                <a:latin typeface="Calibri"/>
              </a:defRPr>
            </a:pPr>
          </a:p>
        </c:txPr>
        <c:crossAx val="574079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solidFill>
        <a:srgbClr val="d9d9d9"/>
      </a:solidFill>
      <a:round/>
    </a:ln>
  </c:spPr>
  <c:userShapes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308762405632369"/>
          <c:y val="0.174984906419803"/>
          <c:w val="0.938247518873526"/>
          <c:h val="0.631012276111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f5597"/>
            </a:solidFill>
            <a:ln w="25560">
              <a:solidFill>
                <a:srgbClr val="000000"/>
              </a:solidFill>
              <a:round/>
            </a:ln>
          </c:spPr>
          <c:invertIfNegative val="0"/>
          <c:dPt>
            <c:idx val="0"/>
            <c:invertIfNegative val="0"/>
            <c:spPr>
              <a:solidFill>
                <a:srgbClr val="2f5597"/>
              </a:solidFill>
              <a:ln w="25560">
                <a:solidFill>
                  <a:srgbClr val="000000"/>
                </a:solidFill>
                <a:round/>
              </a:ln>
            </c:spPr>
          </c:dPt>
          <c:dPt>
            <c:idx val="1"/>
            <c:invertIfNegative val="0"/>
            <c:spPr>
              <a:solidFill>
                <a:srgbClr val="2f5597"/>
              </a:solidFill>
              <a:ln w="25560">
                <a:solidFill>
                  <a:srgbClr val="000000"/>
                </a:solidFill>
                <a:round/>
              </a:ln>
            </c:spPr>
          </c:dPt>
          <c:dLbls>
            <c:numFmt formatCode="0" sourceLinked="0"/>
            <c:dLbl>
              <c:idx val="0"/>
              <c:layout>
                <c:manualLayout>
                  <c:x val="-0.135177985376268"/>
                  <c:y val="-0.0450570390724026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ru-RU" sz="1800" spc="-1" strike="noStrike">
                        <a:solidFill>
                          <a:srgbClr val="000000"/>
                        </a:solidFill>
                        <a:latin typeface="Calibri"/>
                      </a:rPr>
                      <a:t>8 </a:t>
                    </a:r>
                    <a:r>
                      <a:rPr b="0" lang="ru-RU" sz="1800" spc="-1" strike="noStrike">
                        <a:solidFill>
                          <a:srgbClr val="000000"/>
                        </a:solidFill>
                        <a:latin typeface="Calibri"/>
                      </a:rPr>
                      <a:t>мин. </a:t>
                    </a:r>
                    <a:r>
                      <a:rPr b="0" lang="ru-RU" sz="1800" spc="-1" strike="noStrike">
                        <a:solidFill>
                          <a:srgbClr val="000000"/>
                        </a:solidFill>
                        <a:latin typeface="Calibri"/>
                      </a:rPr>
                      <a:t>19 </a:t>
                    </a:r>
                    <a:r>
                      <a:rPr b="0" lang="ru-RU" sz="1800" spc="-1" strike="noStrike">
                        <a:solidFill>
                          <a:srgbClr val="000000"/>
                        </a:solidFill>
                        <a:latin typeface="Calibri"/>
                      </a:rPr>
                      <a:t>сек.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106569692515743"/>
                  <c:y val="-0.0527534376658151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800" spc="-1" strike="noStrike">
                        <a:solidFill>
                          <a:srgbClr val="000000"/>
                        </a:solidFill>
                        <a:latin typeface="Calibri"/>
                      </a:rPr>
                      <a:t>2 </a:t>
                    </a:r>
                    <a:r>
                      <a:rPr b="0" lang="ru-RU" sz="1800" spc="-1" strike="noStrike">
                        <a:solidFill>
                          <a:srgbClr val="000000"/>
                        </a:solidFill>
                        <a:latin typeface="Calibri"/>
                      </a:rPr>
                      <a:t>мин.</a:t>
                    </a:r>
                    <a:r>
                      <a:rPr b="0" lang="en-US" sz="1800" spc="-1" strike="noStrike">
                        <a:solidFill>
                          <a:srgbClr val="000000"/>
                        </a:solidFill>
                        <a:latin typeface="Calibri"/>
                      </a:rPr>
                      <a:t> 8 </a:t>
                    </a:r>
                    <a:r>
                      <a:rPr b="0" lang="ru-RU" sz="1800" spc="-1" strike="noStrike">
                        <a:solidFill>
                          <a:srgbClr val="000000"/>
                        </a:solidFill>
                        <a:latin typeface="Calibri"/>
                      </a:rPr>
                      <a:t>сек.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135</c:v>
                </c:pt>
                <c:pt idx="1">
                  <c:v>10</c:v>
                </c:pt>
              </c:numCache>
            </c:numRef>
          </c:val>
        </c:ser>
        <c:gapWidth val="150"/>
        <c:overlap val="0"/>
        <c:axId val="26318150"/>
        <c:axId val="50414646"/>
      </c:barChart>
      <c:catAx>
        <c:axId val="2631815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4472c4"/>
                </a:solidFill>
                <a:latin typeface="Calibri"/>
              </a:defRPr>
            </a:pPr>
          </a:p>
        </c:txPr>
        <c:crossAx val="50414646"/>
        <c:crosses val="autoZero"/>
        <c:auto val="1"/>
        <c:lblAlgn val="ctr"/>
        <c:lblOffset val="100"/>
        <c:noMultiLvlLbl val="0"/>
      </c:catAx>
      <c:valAx>
        <c:axId val="5041464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4472c4"/>
                </a:solidFill>
                <a:latin typeface="Calibri"/>
              </a:defRPr>
            </a:pPr>
          </a:p>
        </c:txPr>
        <c:crossAx val="26318150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solidFill>
        <a:srgbClr val="d9d9d9"/>
      </a:solidFill>
      <a:round/>
    </a:ln>
  </c:spPr>
  <c:userShapes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089275-BE5B-4C63-A427-96CB6891C4E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D86875-5C34-4DE1-8404-44E0E9D25F3D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CF6A0C55-B938-47DC-B287-6CC88AC551ED}" type="parTrans" cxnId="{64D881A8-6A1B-43C6-9671-68DBB3F1B8E5}">
      <dgm:prSet/>
      <dgm:spPr/>
      <dgm:t>
        <a:bodyPr/>
        <a:lstStyle/>
        <a:p>
          <a:endParaRPr lang="ru-RU"/>
        </a:p>
      </dgm:t>
    </dgm:pt>
    <dgm:pt modelId="{4463DFDE-7374-498D-A037-5EF952F89AFB}" type="sibTrans" cxnId="{64D881A8-6A1B-43C6-9671-68DBB3F1B8E5}">
      <dgm:prSet/>
      <dgm:spPr/>
      <dgm:t>
        <a:bodyPr/>
        <a:lstStyle/>
        <a:p>
          <a:endParaRPr lang="ru-RU"/>
        </a:p>
      </dgm:t>
    </dgm:pt>
    <dgm:pt modelId="{641B3289-051E-4579-8F4D-D09898B5EFB8}">
      <dgm:prSet phldrT="[Текст]" custT="1"/>
      <dgm:spPr/>
      <dgm:t>
        <a:bodyPr/>
        <a:lstStyle/>
        <a:p>
          <a:pPr algn="just"/>
          <a:r>
            <a:rPr lang="ru-RU" sz="1800" dirty="0" smtClean="0"/>
            <a:t>Потеря времени при объяснении заявителю правил получения адресной социальной помощи, маршрута проезда в учреждение, графика работы, перечня документов, необходимых для получения адресной социальной помощи, записи этой информации со стороны заявителя</a:t>
          </a:r>
          <a:r>
            <a:rPr lang="ru-RU" sz="1800" dirty="0" smtClean="0"/>
            <a:t>. А так же особенность работы АДПИ.</a:t>
          </a:r>
          <a:endParaRPr lang="ru-RU" sz="1800" dirty="0"/>
        </a:p>
      </dgm:t>
    </dgm:pt>
    <dgm:pt modelId="{5541F59B-C9B6-4AE6-B60A-11D1AB9BBAAF}" type="parTrans" cxnId="{3172EFE1-80C1-46A4-9231-4A13AE24E0FA}">
      <dgm:prSet/>
      <dgm:spPr/>
      <dgm:t>
        <a:bodyPr/>
        <a:lstStyle/>
        <a:p>
          <a:endParaRPr lang="ru-RU"/>
        </a:p>
      </dgm:t>
    </dgm:pt>
    <dgm:pt modelId="{F21519EF-1809-4A3F-8EB7-558E7978DBC8}" type="sibTrans" cxnId="{3172EFE1-80C1-46A4-9231-4A13AE24E0FA}">
      <dgm:prSet/>
      <dgm:spPr/>
      <dgm:t>
        <a:bodyPr/>
        <a:lstStyle/>
        <a:p>
          <a:endParaRPr lang="ru-RU"/>
        </a:p>
      </dgm:t>
    </dgm:pt>
    <dgm:pt modelId="{19D8C322-6236-4393-B27D-55105BC52B1A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5FCF4D1-A7A2-44C6-B84F-06015E9C997A}" type="parTrans" cxnId="{615BFF46-820A-48E4-A6D2-027F4A91E0A6}">
      <dgm:prSet/>
      <dgm:spPr/>
      <dgm:t>
        <a:bodyPr/>
        <a:lstStyle/>
        <a:p>
          <a:endParaRPr lang="ru-RU"/>
        </a:p>
      </dgm:t>
    </dgm:pt>
    <dgm:pt modelId="{21A58B8F-34CA-4555-BB24-F6DA5E693398}" type="sibTrans" cxnId="{615BFF46-820A-48E4-A6D2-027F4A91E0A6}">
      <dgm:prSet/>
      <dgm:spPr/>
      <dgm:t>
        <a:bodyPr/>
        <a:lstStyle/>
        <a:p>
          <a:endParaRPr lang="ru-RU"/>
        </a:p>
      </dgm:t>
    </dgm:pt>
    <dgm:pt modelId="{E4A2518F-F8F2-4CD7-A97E-50B222EC7B1C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Потеря времени  при разговоре с заявителем, на обдумывание последовательности и полноты  изложенной информации. </a:t>
          </a:r>
          <a:endParaRPr lang="ru-RU" sz="2000" dirty="0"/>
        </a:p>
      </dgm:t>
    </dgm:pt>
    <dgm:pt modelId="{46BA0CD2-43D0-4C73-BACE-9FE7CBE74DE0}" type="parTrans" cxnId="{50294BBE-DA51-4E88-8EF9-FB63B4D178A5}">
      <dgm:prSet/>
      <dgm:spPr/>
      <dgm:t>
        <a:bodyPr/>
        <a:lstStyle/>
        <a:p>
          <a:endParaRPr lang="ru-RU"/>
        </a:p>
      </dgm:t>
    </dgm:pt>
    <dgm:pt modelId="{ED86E434-E385-4949-999F-29CBBFE80626}" type="sibTrans" cxnId="{50294BBE-DA51-4E88-8EF9-FB63B4D178A5}">
      <dgm:prSet/>
      <dgm:spPr/>
      <dgm:t>
        <a:bodyPr/>
        <a:lstStyle/>
        <a:p>
          <a:endParaRPr lang="ru-RU"/>
        </a:p>
      </dgm:t>
    </dgm:pt>
    <dgm:pt modelId="{66E88FD3-72A6-4CC8-873C-3FE79C5E0E05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D6D45708-8928-4792-B358-74EECD4AEC01}" type="sibTrans" cxnId="{D0DDE3A2-EB31-46EA-BAAB-CB3BEC8A0AA7}">
      <dgm:prSet/>
      <dgm:spPr/>
      <dgm:t>
        <a:bodyPr/>
        <a:lstStyle/>
        <a:p>
          <a:endParaRPr lang="ru-RU"/>
        </a:p>
      </dgm:t>
    </dgm:pt>
    <dgm:pt modelId="{B1F31FA8-4A61-4D27-A6FD-19602FD6CFB9}" type="parTrans" cxnId="{D0DDE3A2-EB31-46EA-BAAB-CB3BEC8A0AA7}">
      <dgm:prSet/>
      <dgm:spPr/>
      <dgm:t>
        <a:bodyPr/>
        <a:lstStyle/>
        <a:p>
          <a:endParaRPr lang="ru-RU"/>
        </a:p>
      </dgm:t>
    </dgm:pt>
    <dgm:pt modelId="{00365B5E-D1F2-4B75-8936-7C69C986BCD0}">
      <dgm:prSet phldrT="[Текст]" custT="1"/>
      <dgm:spPr/>
      <dgm:t>
        <a:bodyPr/>
        <a:lstStyle/>
        <a:p>
          <a:pPr algn="just"/>
          <a:r>
            <a:rPr lang="ru-RU" sz="2000" dirty="0" smtClean="0"/>
            <a:t>Удаленность копировальной техники от места работы с заявителем по  приему документов на получение социальной помощи.</a:t>
          </a:r>
          <a:endParaRPr lang="ru-RU" sz="2000" dirty="0"/>
        </a:p>
      </dgm:t>
    </dgm:pt>
    <dgm:pt modelId="{C0D57C78-F7AA-41F3-9663-B0FFC78DBDC1}" type="sibTrans" cxnId="{24F26454-8118-47DE-87C4-E2D85B731828}">
      <dgm:prSet/>
      <dgm:spPr/>
      <dgm:t>
        <a:bodyPr/>
        <a:lstStyle/>
        <a:p>
          <a:endParaRPr lang="ru-RU"/>
        </a:p>
      </dgm:t>
    </dgm:pt>
    <dgm:pt modelId="{86B8B32E-4358-447A-89D9-B9FDAE6044A7}" type="parTrans" cxnId="{24F26454-8118-47DE-87C4-E2D85B731828}">
      <dgm:prSet/>
      <dgm:spPr/>
      <dgm:t>
        <a:bodyPr/>
        <a:lstStyle/>
        <a:p>
          <a:endParaRPr lang="ru-RU"/>
        </a:p>
      </dgm:t>
    </dgm:pt>
    <dgm:pt modelId="{9B83476A-B3E5-45F9-BC66-0165294E8542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28792FFB-BB4C-4BCC-8490-852FE9D678D1}" type="sibTrans" cxnId="{C17411F6-3BCD-4D7B-9FC2-9EC70B43BE90}">
      <dgm:prSet/>
      <dgm:spPr/>
      <dgm:t>
        <a:bodyPr/>
        <a:lstStyle/>
        <a:p>
          <a:endParaRPr lang="ru-RU"/>
        </a:p>
      </dgm:t>
    </dgm:pt>
    <dgm:pt modelId="{DF27582C-EC57-46DB-B83E-8EEB6B131A29}" type="parTrans" cxnId="{C17411F6-3BCD-4D7B-9FC2-9EC70B43BE90}">
      <dgm:prSet/>
      <dgm:spPr/>
      <dgm:t>
        <a:bodyPr/>
        <a:lstStyle/>
        <a:p>
          <a:endParaRPr lang="ru-RU"/>
        </a:p>
      </dgm:t>
    </dgm:pt>
    <dgm:pt modelId="{BF408E61-CBE6-467A-BE00-A7C2330A8CBF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Ожидание загрузки </a:t>
          </a:r>
          <a:r>
            <a:rPr lang="en-US" sz="2000" dirty="0" smtClean="0">
              <a:latin typeface="Times New Roman"/>
              <a:cs typeface="Times New Roman"/>
            </a:rPr>
            <a:t>IT</a:t>
          </a:r>
          <a:r>
            <a:rPr lang="ru-RU" sz="2000" dirty="0" smtClean="0">
              <a:latin typeface="Times New Roman"/>
              <a:cs typeface="Times New Roman"/>
            </a:rPr>
            <a:t> </a:t>
          </a:r>
          <a:r>
            <a:rPr lang="ru-RU" sz="2000" dirty="0" smtClean="0"/>
            <a:t>системы, для проверки имеющихся сведений о получении адресной социальной помощи  </a:t>
          </a:r>
          <a:r>
            <a:rPr lang="ru-RU" sz="2000" dirty="0" smtClean="0"/>
            <a:t>семьей и внесение данных. </a:t>
          </a:r>
          <a:endParaRPr lang="ru-RU" sz="1400" dirty="0"/>
        </a:p>
      </dgm:t>
    </dgm:pt>
    <dgm:pt modelId="{61601EBE-18CE-4AB0-A8CF-638A19921158}" type="sibTrans" cxnId="{1717E736-894E-4544-BF57-D2835BA63865}">
      <dgm:prSet/>
      <dgm:spPr/>
      <dgm:t>
        <a:bodyPr/>
        <a:lstStyle/>
        <a:p>
          <a:endParaRPr lang="ru-RU"/>
        </a:p>
      </dgm:t>
    </dgm:pt>
    <dgm:pt modelId="{A7651DF5-D86C-49EE-9B65-4D2CF43B8907}" type="parTrans" cxnId="{1717E736-894E-4544-BF57-D2835BA63865}">
      <dgm:prSet/>
      <dgm:spPr/>
      <dgm:t>
        <a:bodyPr/>
        <a:lstStyle/>
        <a:p>
          <a:endParaRPr lang="ru-RU"/>
        </a:p>
      </dgm:t>
    </dgm:pt>
    <dgm:pt modelId="{B859FD96-C032-45AD-A52B-8993403CB594}">
      <dgm:prSet phldrT="[Текст]" custT="1"/>
      <dgm:spPr/>
      <dgm:t>
        <a:bodyPr/>
        <a:lstStyle/>
        <a:p>
          <a:pPr algn="ctr"/>
          <a:r>
            <a:rPr lang="ru-RU" sz="2000" dirty="0" smtClean="0"/>
            <a:t>5</a:t>
          </a:r>
          <a:endParaRPr lang="ru-RU" sz="2000" dirty="0"/>
        </a:p>
      </dgm:t>
    </dgm:pt>
    <dgm:pt modelId="{A123F750-5450-4C97-9D70-E5D0B4E7CD71}" type="parTrans" cxnId="{00328E15-9655-4E19-9096-B2B88CACEE33}">
      <dgm:prSet/>
      <dgm:spPr/>
      <dgm:t>
        <a:bodyPr/>
        <a:lstStyle/>
        <a:p>
          <a:endParaRPr lang="ru-RU"/>
        </a:p>
      </dgm:t>
    </dgm:pt>
    <dgm:pt modelId="{20619A24-C149-49E9-A183-014A4CDAB156}" type="sibTrans" cxnId="{00328E15-9655-4E19-9096-B2B88CACEE33}">
      <dgm:prSet/>
      <dgm:spPr/>
      <dgm:t>
        <a:bodyPr/>
        <a:lstStyle/>
        <a:p>
          <a:endParaRPr lang="ru-RU"/>
        </a:p>
      </dgm:t>
    </dgm:pt>
    <dgm:pt modelId="{C996B911-AF02-425D-B3E7-024487DB8A76}">
      <dgm:prSet/>
      <dgm:spPr/>
      <dgm:t>
        <a:bodyPr/>
        <a:lstStyle/>
        <a:p>
          <a:r>
            <a:rPr lang="ru-RU" dirty="0" smtClean="0"/>
            <a:t>Временные затраты на рассмотрение документов заявителя на заседании комиссии.</a:t>
          </a:r>
          <a:endParaRPr lang="ru-RU" dirty="0"/>
        </a:p>
      </dgm:t>
    </dgm:pt>
    <dgm:pt modelId="{0D93E02E-D395-4A90-9715-AA728B5B41D5}" type="parTrans" cxnId="{6137DD46-A530-434A-A6F7-F2843F7E070C}">
      <dgm:prSet/>
      <dgm:spPr/>
      <dgm:t>
        <a:bodyPr/>
        <a:lstStyle/>
        <a:p>
          <a:endParaRPr lang="ru-RU"/>
        </a:p>
      </dgm:t>
    </dgm:pt>
    <dgm:pt modelId="{D59B68CC-AEA1-4117-9482-570029F95B81}" type="sibTrans" cxnId="{6137DD46-A530-434A-A6F7-F2843F7E070C}">
      <dgm:prSet/>
      <dgm:spPr/>
      <dgm:t>
        <a:bodyPr/>
        <a:lstStyle/>
        <a:p>
          <a:endParaRPr lang="ru-RU"/>
        </a:p>
      </dgm:t>
    </dgm:pt>
    <dgm:pt modelId="{3A7B3A8F-AA77-4444-AC0D-C2B12D6F38C1}" type="pres">
      <dgm:prSet presAssocID="{C0089275-BE5B-4C63-A427-96CB6891C4E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060E0A-866D-4BD5-AAB3-84E9DF9CDEEF}" type="pres">
      <dgm:prSet presAssocID="{EED86875-5C34-4DE1-8404-44E0E9D25F3D}" presName="composite" presStyleCnt="0"/>
      <dgm:spPr/>
    </dgm:pt>
    <dgm:pt modelId="{E5A8FF1E-76CF-44F2-8DBF-6FA9CE840E08}" type="pres">
      <dgm:prSet presAssocID="{EED86875-5C34-4DE1-8404-44E0E9D25F3D}" presName="parentText" presStyleLbl="alignNode1" presStyleIdx="0" presStyleCnt="5" custLinFactNeighborX="0" custLinFactNeighborY="97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31982-6DC6-4055-B673-18D36C07D1D4}" type="pres">
      <dgm:prSet presAssocID="{EED86875-5C34-4DE1-8404-44E0E9D25F3D}" presName="descendantText" presStyleLbl="alignAcc1" presStyleIdx="0" presStyleCnt="5" custScaleY="134650" custLinFactNeighborX="0" custLinFactNeighborY="32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AD4C4-C183-4F2D-A6D1-1A23EF7C648F}" type="pres">
      <dgm:prSet presAssocID="{4463DFDE-7374-498D-A037-5EF952F89AFB}" presName="sp" presStyleCnt="0"/>
      <dgm:spPr/>
    </dgm:pt>
    <dgm:pt modelId="{2706A5BD-4CF9-4606-B5C0-D57994695174}" type="pres">
      <dgm:prSet presAssocID="{19D8C322-6236-4393-B27D-55105BC52B1A}" presName="composite" presStyleCnt="0"/>
      <dgm:spPr/>
    </dgm:pt>
    <dgm:pt modelId="{85ED339F-0C74-4B00-83A4-7D7CE77CCECF}" type="pres">
      <dgm:prSet presAssocID="{19D8C322-6236-4393-B27D-55105BC52B1A}" presName="parentText" presStyleLbl="alignNode1" presStyleIdx="1" presStyleCnt="5" custScaleY="108048" custLinFactNeighborX="0" custLinFactNeighborY="56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0AEBC-8D9B-4536-B3A5-BD6D5BFA8E4E}" type="pres">
      <dgm:prSet presAssocID="{19D8C322-6236-4393-B27D-55105BC52B1A}" presName="descendantText" presStyleLbl="alignAcc1" presStyleIdx="1" presStyleCnt="5" custScaleY="129871" custLinFactNeighborX="0" custLinFactNeighborY="28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CC7A6-995D-4D35-B2D3-28F95AE031A9}" type="pres">
      <dgm:prSet presAssocID="{21A58B8F-34CA-4555-BB24-F6DA5E693398}" presName="sp" presStyleCnt="0"/>
      <dgm:spPr/>
    </dgm:pt>
    <dgm:pt modelId="{ACCFD5F4-FCF2-4029-8DF1-057B3E20044F}" type="pres">
      <dgm:prSet presAssocID="{9B83476A-B3E5-45F9-BC66-0165294E8542}" presName="composite" presStyleCnt="0"/>
      <dgm:spPr/>
    </dgm:pt>
    <dgm:pt modelId="{A074B1D3-CAAD-47E0-ACEB-4FF1E9A9CCF6}" type="pres">
      <dgm:prSet presAssocID="{9B83476A-B3E5-45F9-BC66-0165294E8542}" presName="parentText" presStyleLbl="alignNode1" presStyleIdx="2" presStyleCnt="5" custLinFactNeighborY="93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73650-07DC-4B76-9C22-14CE574C38CD}" type="pres">
      <dgm:prSet presAssocID="{9B83476A-B3E5-45F9-BC66-0165294E8542}" presName="descendantText" presStyleLbl="alignAcc1" presStyleIdx="2" presStyleCnt="5" custLinFactNeighborY="24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68440-0A89-4A49-A3E8-33EE8C196F6B}" type="pres">
      <dgm:prSet presAssocID="{28792FFB-BB4C-4BCC-8490-852FE9D678D1}" presName="sp" presStyleCnt="0"/>
      <dgm:spPr/>
    </dgm:pt>
    <dgm:pt modelId="{5C206851-C94C-4A07-8E68-4875C0B3664E}" type="pres">
      <dgm:prSet presAssocID="{66E88FD3-72A6-4CC8-873C-3FE79C5E0E05}" presName="composite" presStyleCnt="0"/>
      <dgm:spPr/>
    </dgm:pt>
    <dgm:pt modelId="{914687CF-2BBA-4497-9DCE-212F569E8133}" type="pres">
      <dgm:prSet presAssocID="{66E88FD3-72A6-4CC8-873C-3FE79C5E0E05}" presName="parentText" presStyleLbl="alignNode1" presStyleIdx="3" presStyleCnt="5" custLinFactNeighborX="0" custLinFactNeighborY="24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E2215-3550-4D3D-B88E-1A959134EC43}" type="pres">
      <dgm:prSet presAssocID="{66E88FD3-72A6-4CC8-873C-3FE79C5E0E05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0F0D7-65FF-433D-A75F-330C72750CDE}" type="pres">
      <dgm:prSet presAssocID="{D6D45708-8928-4792-B358-74EECD4AEC01}" presName="sp" presStyleCnt="0"/>
      <dgm:spPr/>
    </dgm:pt>
    <dgm:pt modelId="{7F99680F-6D2C-4C78-85AB-A282BEC03D9F}" type="pres">
      <dgm:prSet presAssocID="{B859FD96-C032-45AD-A52B-8993403CB594}" presName="composite" presStyleCnt="0"/>
      <dgm:spPr/>
    </dgm:pt>
    <dgm:pt modelId="{F4B956BF-404C-4F4C-8BF7-EC2972FF5DDF}" type="pres">
      <dgm:prSet presAssocID="{B859FD96-C032-45AD-A52B-8993403CB59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12CD0-1838-4D41-954A-8D6B3014AE9F}" type="pres">
      <dgm:prSet presAssocID="{B859FD96-C032-45AD-A52B-8993403CB59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B7E9FB-72BE-4464-92FC-4B8270305628}" type="presOf" srcId="{19D8C322-6236-4393-B27D-55105BC52B1A}" destId="{85ED339F-0C74-4B00-83A4-7D7CE77CCECF}" srcOrd="0" destOrd="0" presId="urn:microsoft.com/office/officeart/2005/8/layout/chevron2"/>
    <dgm:cxn modelId="{1FA682EA-842C-4F4A-9D6D-9F42B49579F3}" type="presOf" srcId="{E4A2518F-F8F2-4CD7-A97E-50B222EC7B1C}" destId="{D3D0AEBC-8D9B-4536-B3A5-BD6D5BFA8E4E}" srcOrd="0" destOrd="0" presId="urn:microsoft.com/office/officeart/2005/8/layout/chevron2"/>
    <dgm:cxn modelId="{D0DDE3A2-EB31-46EA-BAAB-CB3BEC8A0AA7}" srcId="{C0089275-BE5B-4C63-A427-96CB6891C4E0}" destId="{66E88FD3-72A6-4CC8-873C-3FE79C5E0E05}" srcOrd="3" destOrd="0" parTransId="{B1F31FA8-4A61-4D27-A6FD-19602FD6CFB9}" sibTransId="{D6D45708-8928-4792-B358-74EECD4AEC01}"/>
    <dgm:cxn modelId="{24F26454-8118-47DE-87C4-E2D85B731828}" srcId="{66E88FD3-72A6-4CC8-873C-3FE79C5E0E05}" destId="{00365B5E-D1F2-4B75-8936-7C69C986BCD0}" srcOrd="0" destOrd="0" parTransId="{86B8B32E-4358-447A-89D9-B9FDAE6044A7}" sibTransId="{C0D57C78-F7AA-41F3-9663-B0FFC78DBDC1}"/>
    <dgm:cxn modelId="{E20332E1-BD1A-4FD6-A3BF-55E831521A13}" type="presOf" srcId="{B859FD96-C032-45AD-A52B-8993403CB594}" destId="{F4B956BF-404C-4F4C-8BF7-EC2972FF5DDF}" srcOrd="0" destOrd="0" presId="urn:microsoft.com/office/officeart/2005/8/layout/chevron2"/>
    <dgm:cxn modelId="{615BFF46-820A-48E4-A6D2-027F4A91E0A6}" srcId="{C0089275-BE5B-4C63-A427-96CB6891C4E0}" destId="{19D8C322-6236-4393-B27D-55105BC52B1A}" srcOrd="1" destOrd="0" parTransId="{A5FCF4D1-A7A2-44C6-B84F-06015E9C997A}" sibTransId="{21A58B8F-34CA-4555-BB24-F6DA5E693398}"/>
    <dgm:cxn modelId="{1717E736-894E-4544-BF57-D2835BA63865}" srcId="{9B83476A-B3E5-45F9-BC66-0165294E8542}" destId="{BF408E61-CBE6-467A-BE00-A7C2330A8CBF}" srcOrd="0" destOrd="0" parTransId="{A7651DF5-D86C-49EE-9B65-4D2CF43B8907}" sibTransId="{61601EBE-18CE-4AB0-A8CF-638A19921158}"/>
    <dgm:cxn modelId="{64D881A8-6A1B-43C6-9671-68DBB3F1B8E5}" srcId="{C0089275-BE5B-4C63-A427-96CB6891C4E0}" destId="{EED86875-5C34-4DE1-8404-44E0E9D25F3D}" srcOrd="0" destOrd="0" parTransId="{CF6A0C55-B938-47DC-B287-6CC88AC551ED}" sibTransId="{4463DFDE-7374-498D-A037-5EF952F89AFB}"/>
    <dgm:cxn modelId="{6137DD46-A530-434A-A6F7-F2843F7E070C}" srcId="{B859FD96-C032-45AD-A52B-8993403CB594}" destId="{C996B911-AF02-425D-B3E7-024487DB8A76}" srcOrd="0" destOrd="0" parTransId="{0D93E02E-D395-4A90-9715-AA728B5B41D5}" sibTransId="{D59B68CC-AEA1-4117-9482-570029F95B81}"/>
    <dgm:cxn modelId="{AAD2AC9A-7295-45CF-B293-01BAA3B0855D}" type="presOf" srcId="{66E88FD3-72A6-4CC8-873C-3FE79C5E0E05}" destId="{914687CF-2BBA-4497-9DCE-212F569E8133}" srcOrd="0" destOrd="0" presId="urn:microsoft.com/office/officeart/2005/8/layout/chevron2"/>
    <dgm:cxn modelId="{B55156F3-1471-4406-B0EE-06FA62C88DAB}" type="presOf" srcId="{641B3289-051E-4579-8F4D-D09898B5EFB8}" destId="{C0831982-6DC6-4055-B673-18D36C07D1D4}" srcOrd="0" destOrd="0" presId="urn:microsoft.com/office/officeart/2005/8/layout/chevron2"/>
    <dgm:cxn modelId="{00328E15-9655-4E19-9096-B2B88CACEE33}" srcId="{C0089275-BE5B-4C63-A427-96CB6891C4E0}" destId="{B859FD96-C032-45AD-A52B-8993403CB594}" srcOrd="4" destOrd="0" parTransId="{A123F750-5450-4C97-9D70-E5D0B4E7CD71}" sibTransId="{20619A24-C149-49E9-A183-014A4CDAB156}"/>
    <dgm:cxn modelId="{7EA27FFD-41CC-42FE-B62E-A38FB5C45D83}" type="presOf" srcId="{00365B5E-D1F2-4B75-8936-7C69C986BCD0}" destId="{98DE2215-3550-4D3D-B88E-1A959134EC43}" srcOrd="0" destOrd="0" presId="urn:microsoft.com/office/officeart/2005/8/layout/chevron2"/>
    <dgm:cxn modelId="{3172EFE1-80C1-46A4-9231-4A13AE24E0FA}" srcId="{EED86875-5C34-4DE1-8404-44E0E9D25F3D}" destId="{641B3289-051E-4579-8F4D-D09898B5EFB8}" srcOrd="0" destOrd="0" parTransId="{5541F59B-C9B6-4AE6-B60A-11D1AB9BBAAF}" sibTransId="{F21519EF-1809-4A3F-8EB7-558E7978DBC8}"/>
    <dgm:cxn modelId="{4ABEE6C0-F8AE-4C87-ADF2-2FECF8C80CAF}" type="presOf" srcId="{EED86875-5C34-4DE1-8404-44E0E9D25F3D}" destId="{E5A8FF1E-76CF-44F2-8DBF-6FA9CE840E08}" srcOrd="0" destOrd="0" presId="urn:microsoft.com/office/officeart/2005/8/layout/chevron2"/>
    <dgm:cxn modelId="{57875711-4CE1-4D6D-9D10-82A09F105F7F}" type="presOf" srcId="{C996B911-AF02-425D-B3E7-024487DB8A76}" destId="{3ED12CD0-1838-4D41-954A-8D6B3014AE9F}" srcOrd="0" destOrd="0" presId="urn:microsoft.com/office/officeart/2005/8/layout/chevron2"/>
    <dgm:cxn modelId="{C17411F6-3BCD-4D7B-9FC2-9EC70B43BE90}" srcId="{C0089275-BE5B-4C63-A427-96CB6891C4E0}" destId="{9B83476A-B3E5-45F9-BC66-0165294E8542}" srcOrd="2" destOrd="0" parTransId="{DF27582C-EC57-46DB-B83E-8EEB6B131A29}" sibTransId="{28792FFB-BB4C-4BCC-8490-852FE9D678D1}"/>
    <dgm:cxn modelId="{2DBACD94-FFAE-45BE-89EA-9413A6677842}" type="presOf" srcId="{9B83476A-B3E5-45F9-BC66-0165294E8542}" destId="{A074B1D3-CAAD-47E0-ACEB-4FF1E9A9CCF6}" srcOrd="0" destOrd="0" presId="urn:microsoft.com/office/officeart/2005/8/layout/chevron2"/>
    <dgm:cxn modelId="{50294BBE-DA51-4E88-8EF9-FB63B4D178A5}" srcId="{19D8C322-6236-4393-B27D-55105BC52B1A}" destId="{E4A2518F-F8F2-4CD7-A97E-50B222EC7B1C}" srcOrd="0" destOrd="0" parTransId="{46BA0CD2-43D0-4C73-BACE-9FE7CBE74DE0}" sibTransId="{ED86E434-E385-4949-999F-29CBBFE80626}"/>
    <dgm:cxn modelId="{71A4019E-B5F9-4BE3-A802-3CC2AC1EE234}" type="presOf" srcId="{BF408E61-CBE6-467A-BE00-A7C2330A8CBF}" destId="{4F573650-07DC-4B76-9C22-14CE574C38CD}" srcOrd="0" destOrd="0" presId="urn:microsoft.com/office/officeart/2005/8/layout/chevron2"/>
    <dgm:cxn modelId="{55BDDC10-34E6-4FED-9371-2A038F609360}" type="presOf" srcId="{C0089275-BE5B-4C63-A427-96CB6891C4E0}" destId="{3A7B3A8F-AA77-4444-AC0D-C2B12D6F38C1}" srcOrd="0" destOrd="0" presId="urn:microsoft.com/office/officeart/2005/8/layout/chevron2"/>
    <dgm:cxn modelId="{FD8D07B8-D0EF-446F-9C68-56A33AB7ED52}" type="presParOf" srcId="{3A7B3A8F-AA77-4444-AC0D-C2B12D6F38C1}" destId="{3C060E0A-866D-4BD5-AAB3-84E9DF9CDEEF}" srcOrd="0" destOrd="0" presId="urn:microsoft.com/office/officeart/2005/8/layout/chevron2"/>
    <dgm:cxn modelId="{2FD63EB8-5966-4404-A7AA-2EA83BB8F3D0}" type="presParOf" srcId="{3C060E0A-866D-4BD5-AAB3-84E9DF9CDEEF}" destId="{E5A8FF1E-76CF-44F2-8DBF-6FA9CE840E08}" srcOrd="0" destOrd="0" presId="urn:microsoft.com/office/officeart/2005/8/layout/chevron2"/>
    <dgm:cxn modelId="{9DD8D912-20EC-4DBF-A575-A4D5E0878115}" type="presParOf" srcId="{3C060E0A-866D-4BD5-AAB3-84E9DF9CDEEF}" destId="{C0831982-6DC6-4055-B673-18D36C07D1D4}" srcOrd="1" destOrd="0" presId="urn:microsoft.com/office/officeart/2005/8/layout/chevron2"/>
    <dgm:cxn modelId="{E2CE8394-4F87-4652-80CD-E206928018D1}" type="presParOf" srcId="{3A7B3A8F-AA77-4444-AC0D-C2B12D6F38C1}" destId="{2E2AD4C4-C183-4F2D-A6D1-1A23EF7C648F}" srcOrd="1" destOrd="0" presId="urn:microsoft.com/office/officeart/2005/8/layout/chevron2"/>
    <dgm:cxn modelId="{99375DCC-8166-4483-AFB3-B395B15CFE10}" type="presParOf" srcId="{3A7B3A8F-AA77-4444-AC0D-C2B12D6F38C1}" destId="{2706A5BD-4CF9-4606-B5C0-D57994695174}" srcOrd="2" destOrd="0" presId="urn:microsoft.com/office/officeart/2005/8/layout/chevron2"/>
    <dgm:cxn modelId="{08459A88-92E2-4471-876D-2FC275AAECFF}" type="presParOf" srcId="{2706A5BD-4CF9-4606-B5C0-D57994695174}" destId="{85ED339F-0C74-4B00-83A4-7D7CE77CCECF}" srcOrd="0" destOrd="0" presId="urn:microsoft.com/office/officeart/2005/8/layout/chevron2"/>
    <dgm:cxn modelId="{92C7CEB3-29E9-4F41-BEDA-FDF77068C4AC}" type="presParOf" srcId="{2706A5BD-4CF9-4606-B5C0-D57994695174}" destId="{D3D0AEBC-8D9B-4536-B3A5-BD6D5BFA8E4E}" srcOrd="1" destOrd="0" presId="urn:microsoft.com/office/officeart/2005/8/layout/chevron2"/>
    <dgm:cxn modelId="{9E922253-D808-482B-9BCB-A62AE94D40A0}" type="presParOf" srcId="{3A7B3A8F-AA77-4444-AC0D-C2B12D6F38C1}" destId="{51FCC7A6-995D-4D35-B2D3-28F95AE031A9}" srcOrd="3" destOrd="0" presId="urn:microsoft.com/office/officeart/2005/8/layout/chevron2"/>
    <dgm:cxn modelId="{F1A6B67B-066F-4867-801B-2F59DB933695}" type="presParOf" srcId="{3A7B3A8F-AA77-4444-AC0D-C2B12D6F38C1}" destId="{ACCFD5F4-FCF2-4029-8DF1-057B3E20044F}" srcOrd="4" destOrd="0" presId="urn:microsoft.com/office/officeart/2005/8/layout/chevron2"/>
    <dgm:cxn modelId="{2CF074F3-A014-42FC-BDBA-ED0C94D56430}" type="presParOf" srcId="{ACCFD5F4-FCF2-4029-8DF1-057B3E20044F}" destId="{A074B1D3-CAAD-47E0-ACEB-4FF1E9A9CCF6}" srcOrd="0" destOrd="0" presId="urn:microsoft.com/office/officeart/2005/8/layout/chevron2"/>
    <dgm:cxn modelId="{1448C568-290C-4495-AE8C-B7C18C42F92F}" type="presParOf" srcId="{ACCFD5F4-FCF2-4029-8DF1-057B3E20044F}" destId="{4F573650-07DC-4B76-9C22-14CE574C38CD}" srcOrd="1" destOrd="0" presId="urn:microsoft.com/office/officeart/2005/8/layout/chevron2"/>
    <dgm:cxn modelId="{C08BCFD9-C441-47C1-A10E-89465A59BF4F}" type="presParOf" srcId="{3A7B3A8F-AA77-4444-AC0D-C2B12D6F38C1}" destId="{C3168440-0A89-4A49-A3E8-33EE8C196F6B}" srcOrd="5" destOrd="0" presId="urn:microsoft.com/office/officeart/2005/8/layout/chevron2"/>
    <dgm:cxn modelId="{E59E92C4-80AC-4836-9A36-7FC1C1A377E7}" type="presParOf" srcId="{3A7B3A8F-AA77-4444-AC0D-C2B12D6F38C1}" destId="{5C206851-C94C-4A07-8E68-4875C0B3664E}" srcOrd="6" destOrd="0" presId="urn:microsoft.com/office/officeart/2005/8/layout/chevron2"/>
    <dgm:cxn modelId="{F9F7CEB3-9B76-4A11-9BBC-E2DD0BEFC539}" type="presParOf" srcId="{5C206851-C94C-4A07-8E68-4875C0B3664E}" destId="{914687CF-2BBA-4497-9DCE-212F569E8133}" srcOrd="0" destOrd="0" presId="urn:microsoft.com/office/officeart/2005/8/layout/chevron2"/>
    <dgm:cxn modelId="{F77F8D0D-4A38-491F-9287-71608EBCFA92}" type="presParOf" srcId="{5C206851-C94C-4A07-8E68-4875C0B3664E}" destId="{98DE2215-3550-4D3D-B88E-1A959134EC43}" srcOrd="1" destOrd="0" presId="urn:microsoft.com/office/officeart/2005/8/layout/chevron2"/>
    <dgm:cxn modelId="{8E0663F4-2D9C-4B60-BD1E-601FEE235F9C}" type="presParOf" srcId="{3A7B3A8F-AA77-4444-AC0D-C2B12D6F38C1}" destId="{EAF0F0D7-65FF-433D-A75F-330C72750CDE}" srcOrd="7" destOrd="0" presId="urn:microsoft.com/office/officeart/2005/8/layout/chevron2"/>
    <dgm:cxn modelId="{AD7D757E-23DC-4FB5-91A2-F4A41FF60EF5}" type="presParOf" srcId="{3A7B3A8F-AA77-4444-AC0D-C2B12D6F38C1}" destId="{7F99680F-6D2C-4C78-85AB-A282BEC03D9F}" srcOrd="8" destOrd="0" presId="urn:microsoft.com/office/officeart/2005/8/layout/chevron2"/>
    <dgm:cxn modelId="{898CA8B7-F069-48C5-9D80-9E07E2EC8BB3}" type="presParOf" srcId="{7F99680F-6D2C-4C78-85AB-A282BEC03D9F}" destId="{F4B956BF-404C-4F4C-8BF7-EC2972FF5DDF}" srcOrd="0" destOrd="0" presId="urn:microsoft.com/office/officeart/2005/8/layout/chevron2"/>
    <dgm:cxn modelId="{C6B98A7C-C83C-4D21-8539-9D2BC6B8CFEB}" type="presParOf" srcId="{7F99680F-6D2C-4C78-85AB-A282BEC03D9F}" destId="{3ED12CD0-1838-4D41-954A-8D6B3014AE9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8B55C2-A6C9-4279-BF88-ECD4B4B779CB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C464F4-B43C-434A-9329-E70BD2816ECF}">
      <dgm:prSet phldrT="[Текст]" custT="1"/>
      <dgm:spPr/>
      <dgm:t>
        <a:bodyPr/>
        <a:lstStyle/>
        <a:p>
          <a:r>
            <a:rPr lang="ru-RU" sz="2000" dirty="0" smtClean="0"/>
            <a:t>Внедрение электронного предоставления информации  (СМС, </a:t>
          </a:r>
          <a:r>
            <a:rPr lang="en-US" sz="2000" dirty="0" smtClean="0"/>
            <a:t>WhatsApp</a:t>
          </a:r>
          <a:r>
            <a:rPr lang="ru-RU" sz="2000" dirty="0" smtClean="0"/>
            <a:t> рассылка) заявителю о правилах получения адресной социальной помощи, маршруте проезда до учреждения, графике работы специалистов, номеров телефонов, перечне </a:t>
          </a:r>
          <a:r>
            <a:rPr lang="ru-RU" sz="2000" dirty="0" smtClean="0"/>
            <a:t>документов, об общих сведениях о АДПИ.</a:t>
          </a:r>
          <a:endParaRPr lang="ru-RU" sz="2000" dirty="0"/>
        </a:p>
      </dgm:t>
    </dgm:pt>
    <dgm:pt modelId="{633D8E4C-36BD-4ADE-81C9-A15D75B9EDFF}" type="parTrans" cxnId="{57D87156-68DB-473D-922F-2B47752D8F04}">
      <dgm:prSet/>
      <dgm:spPr/>
      <dgm:t>
        <a:bodyPr/>
        <a:lstStyle/>
        <a:p>
          <a:endParaRPr lang="ru-RU"/>
        </a:p>
      </dgm:t>
    </dgm:pt>
    <dgm:pt modelId="{9B87F525-B027-4A06-80E5-21ED67C442F6}" type="sibTrans" cxnId="{57D87156-68DB-473D-922F-2B47752D8F04}">
      <dgm:prSet/>
      <dgm:spPr/>
      <dgm:t>
        <a:bodyPr/>
        <a:lstStyle/>
        <a:p>
          <a:endParaRPr lang="ru-RU"/>
        </a:p>
      </dgm:t>
    </dgm:pt>
    <dgm:pt modelId="{BC6F5E2D-B9C5-4E7F-BDFA-4880B9BE0715}">
      <dgm:prSet phldrT="[Текст]" custT="1"/>
      <dgm:spPr/>
      <dgm:t>
        <a:bodyPr/>
        <a:lstStyle/>
        <a:p>
          <a:pPr algn="just"/>
          <a:r>
            <a:rPr lang="ru-RU" sz="2000" dirty="0" smtClean="0"/>
            <a:t>Разработка памятки, содержащей алгоритм действий сотрудника при разговоре с заявителем, обратившимся за получением адресной социальной помощи.</a:t>
          </a:r>
          <a:endParaRPr lang="ru-RU" sz="2000" dirty="0"/>
        </a:p>
      </dgm:t>
    </dgm:pt>
    <dgm:pt modelId="{F76B0968-DF41-4010-9F43-4DBC469D4947}" type="parTrans" cxnId="{42D4430B-449F-4ECF-A498-EABE978F119F}">
      <dgm:prSet/>
      <dgm:spPr/>
      <dgm:t>
        <a:bodyPr/>
        <a:lstStyle/>
        <a:p>
          <a:endParaRPr lang="ru-RU"/>
        </a:p>
      </dgm:t>
    </dgm:pt>
    <dgm:pt modelId="{9EB934B0-193D-4C47-BAA5-4AFD182829CA}" type="sibTrans" cxnId="{42D4430B-449F-4ECF-A498-EABE978F119F}">
      <dgm:prSet/>
      <dgm:spPr/>
      <dgm:t>
        <a:bodyPr/>
        <a:lstStyle/>
        <a:p>
          <a:endParaRPr lang="ru-RU"/>
        </a:p>
      </dgm:t>
    </dgm:pt>
    <dgm:pt modelId="{35E30B5D-7D2F-4777-946D-0181F3FE8B87}">
      <dgm:prSet phldrT="[Текст]" custT="1"/>
      <dgm:spPr/>
      <dgm:t>
        <a:bodyPr/>
        <a:lstStyle/>
        <a:p>
          <a:r>
            <a:rPr lang="ru-RU" sz="2000" dirty="0" smtClean="0"/>
            <a:t>Планирование приобретения компьютерной техники для специалистов.</a:t>
          </a:r>
          <a:endParaRPr lang="ru-RU" sz="2000" dirty="0"/>
        </a:p>
      </dgm:t>
    </dgm:pt>
    <dgm:pt modelId="{3FDE8685-0BAF-44F6-9226-89F7D9EBB5F1}" type="parTrans" cxnId="{02A14834-3231-4DA3-A9CB-DB448D09B4C0}">
      <dgm:prSet/>
      <dgm:spPr/>
      <dgm:t>
        <a:bodyPr/>
        <a:lstStyle/>
        <a:p>
          <a:endParaRPr lang="ru-RU"/>
        </a:p>
      </dgm:t>
    </dgm:pt>
    <dgm:pt modelId="{29A27FFF-5FF1-43DB-9531-6F9F86F48E1F}" type="sibTrans" cxnId="{02A14834-3231-4DA3-A9CB-DB448D09B4C0}">
      <dgm:prSet/>
      <dgm:spPr/>
      <dgm:t>
        <a:bodyPr/>
        <a:lstStyle/>
        <a:p>
          <a:endParaRPr lang="ru-RU"/>
        </a:p>
      </dgm:t>
    </dgm:pt>
    <dgm:pt modelId="{2A5454D4-76BA-4886-A9C4-8EC1730AA645}">
      <dgm:prSet custT="1"/>
      <dgm:spPr/>
      <dgm:t>
        <a:bodyPr/>
        <a:lstStyle/>
        <a:p>
          <a:r>
            <a:rPr lang="ru-RU" sz="2000" dirty="0" smtClean="0"/>
            <a:t>Рациональная организация рабочего  пространства, предназначенного для работы с заявителем. Оснащение места оргтехникой. </a:t>
          </a:r>
          <a:endParaRPr lang="ru-RU" sz="2000" dirty="0"/>
        </a:p>
      </dgm:t>
    </dgm:pt>
    <dgm:pt modelId="{D730F27A-4CBC-4451-95BA-128ADCC5F722}" type="parTrans" cxnId="{23C3F1DB-F007-4995-86B7-3BD33D12AAF6}">
      <dgm:prSet/>
      <dgm:spPr/>
      <dgm:t>
        <a:bodyPr/>
        <a:lstStyle/>
        <a:p>
          <a:endParaRPr lang="ru-RU"/>
        </a:p>
      </dgm:t>
    </dgm:pt>
    <dgm:pt modelId="{877B1CBA-3252-4344-9BA6-36612DC2594B}" type="sibTrans" cxnId="{23C3F1DB-F007-4995-86B7-3BD33D12AAF6}">
      <dgm:prSet/>
      <dgm:spPr/>
      <dgm:t>
        <a:bodyPr/>
        <a:lstStyle/>
        <a:p>
          <a:endParaRPr lang="ru-RU"/>
        </a:p>
      </dgm:t>
    </dgm:pt>
    <dgm:pt modelId="{403D3D28-C65C-4B59-81A8-378D8FD8E6BC}">
      <dgm:prSet custT="1"/>
      <dgm:spPr/>
      <dgm:t>
        <a:bodyPr/>
        <a:lstStyle/>
        <a:p>
          <a:r>
            <a:rPr lang="ru-RU" sz="2000" dirty="0" smtClean="0"/>
            <a:t>Внедрение электронной рассылки документов членам комиссии для предварительного ознакомления.</a:t>
          </a:r>
          <a:endParaRPr lang="ru-RU" sz="2000" dirty="0"/>
        </a:p>
      </dgm:t>
    </dgm:pt>
    <dgm:pt modelId="{0EFEA521-3072-4A64-8D74-1C9F5D8597F2}" type="parTrans" cxnId="{47358C1E-CA69-4628-A9EC-6A58BFA1CFD8}">
      <dgm:prSet/>
      <dgm:spPr/>
      <dgm:t>
        <a:bodyPr/>
        <a:lstStyle/>
        <a:p>
          <a:endParaRPr lang="ru-RU"/>
        </a:p>
      </dgm:t>
    </dgm:pt>
    <dgm:pt modelId="{8441E56D-5BB5-47D0-8F61-0CFDCC4D5BC6}" type="sibTrans" cxnId="{47358C1E-CA69-4628-A9EC-6A58BFA1CFD8}">
      <dgm:prSet/>
      <dgm:spPr/>
      <dgm:t>
        <a:bodyPr/>
        <a:lstStyle/>
        <a:p>
          <a:endParaRPr lang="ru-RU"/>
        </a:p>
      </dgm:t>
    </dgm:pt>
    <dgm:pt modelId="{39EC18E4-4CE0-455A-9C7F-AB03D7C8269B}" type="pres">
      <dgm:prSet presAssocID="{E38B55C2-A6C9-4279-BF88-ECD4B4B779C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FCE963-DE3F-4085-86B9-CADDDA9D6625}" type="pres">
      <dgm:prSet presAssocID="{8FC464F4-B43C-434A-9329-E70BD2816ECF}" presName="parentLin" presStyleCnt="0"/>
      <dgm:spPr/>
    </dgm:pt>
    <dgm:pt modelId="{75712A4A-9D93-4908-9B69-F0E53AB0E341}" type="pres">
      <dgm:prSet presAssocID="{8FC464F4-B43C-434A-9329-E70BD2816EC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0F15DF23-FB1B-408F-8D9C-D0209EA804B8}" type="pres">
      <dgm:prSet presAssocID="{8FC464F4-B43C-434A-9329-E70BD2816ECF}" presName="parentText" presStyleLbl="node1" presStyleIdx="0" presStyleCnt="5" custScaleX="142857" custScaleY="2077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D6004-97C0-4706-9940-6917E89018C6}" type="pres">
      <dgm:prSet presAssocID="{8FC464F4-B43C-434A-9329-E70BD2816ECF}" presName="negativeSpace" presStyleCnt="0"/>
      <dgm:spPr/>
    </dgm:pt>
    <dgm:pt modelId="{DC9E032F-B5AA-4734-9C0B-98433A3D3821}" type="pres">
      <dgm:prSet presAssocID="{8FC464F4-B43C-434A-9329-E70BD2816ECF}" presName="childText" presStyleLbl="conFgAcc1" presStyleIdx="0" presStyleCnt="5">
        <dgm:presLayoutVars>
          <dgm:bulletEnabled val="1"/>
        </dgm:presLayoutVars>
      </dgm:prSet>
      <dgm:spPr/>
    </dgm:pt>
    <dgm:pt modelId="{8B45E545-184E-466C-AA6C-031EA9DBC530}" type="pres">
      <dgm:prSet presAssocID="{9B87F525-B027-4A06-80E5-21ED67C442F6}" presName="spaceBetweenRectangles" presStyleCnt="0"/>
      <dgm:spPr/>
    </dgm:pt>
    <dgm:pt modelId="{9B802BBB-57A8-49E9-90C6-C31CDF8927B7}" type="pres">
      <dgm:prSet presAssocID="{BC6F5E2D-B9C5-4E7F-BDFA-4880B9BE0715}" presName="parentLin" presStyleCnt="0"/>
      <dgm:spPr/>
    </dgm:pt>
    <dgm:pt modelId="{170C70F9-BFA3-459D-B5D7-E7C013BA2AEC}" type="pres">
      <dgm:prSet presAssocID="{BC6F5E2D-B9C5-4E7F-BDFA-4880B9BE071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1E2D1C0-D768-4104-BDC9-9B1EB66A14B1}" type="pres">
      <dgm:prSet presAssocID="{BC6F5E2D-B9C5-4E7F-BDFA-4880B9BE0715}" presName="parentText" presStyleLbl="node1" presStyleIdx="1" presStyleCnt="5" custScaleX="142857" custScaleY="135622" custLinFactNeighborX="-2959" custLinFactNeighborY="128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F2E1F-6479-4AC7-87A6-048A0EE9B780}" type="pres">
      <dgm:prSet presAssocID="{BC6F5E2D-B9C5-4E7F-BDFA-4880B9BE0715}" presName="negativeSpace" presStyleCnt="0"/>
      <dgm:spPr/>
    </dgm:pt>
    <dgm:pt modelId="{5ADC3F72-B857-4564-9851-9F350099DBD2}" type="pres">
      <dgm:prSet presAssocID="{BC6F5E2D-B9C5-4E7F-BDFA-4880B9BE0715}" presName="childText" presStyleLbl="conFgAcc1" presStyleIdx="1" presStyleCnt="5">
        <dgm:presLayoutVars>
          <dgm:bulletEnabled val="1"/>
        </dgm:presLayoutVars>
      </dgm:prSet>
      <dgm:spPr/>
    </dgm:pt>
    <dgm:pt modelId="{E1E99A66-90EA-4225-B99E-8EDAA9C68E9B}" type="pres">
      <dgm:prSet presAssocID="{9EB934B0-193D-4C47-BAA5-4AFD182829CA}" presName="spaceBetweenRectangles" presStyleCnt="0"/>
      <dgm:spPr/>
    </dgm:pt>
    <dgm:pt modelId="{6BC30654-3283-4015-977A-B1B49AECADDE}" type="pres">
      <dgm:prSet presAssocID="{35E30B5D-7D2F-4777-946D-0181F3FE8B87}" presName="parentLin" presStyleCnt="0"/>
      <dgm:spPr/>
    </dgm:pt>
    <dgm:pt modelId="{4F959A82-C61A-4FAB-95F9-8D3970963647}" type="pres">
      <dgm:prSet presAssocID="{35E30B5D-7D2F-4777-946D-0181F3FE8B8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50FF589E-B10A-406A-AEB6-4525411AB44A}" type="pres">
      <dgm:prSet presAssocID="{35E30B5D-7D2F-4777-946D-0181F3FE8B87}" presName="parentText" presStyleLbl="node1" presStyleIdx="2" presStyleCnt="5" custScaleX="142857" custScaleY="129871" custLinFactNeighborX="515" custLinFactNeighborY="16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AA150-066B-475F-9987-95C8410ECC0A}" type="pres">
      <dgm:prSet presAssocID="{35E30B5D-7D2F-4777-946D-0181F3FE8B87}" presName="negativeSpace" presStyleCnt="0"/>
      <dgm:spPr/>
    </dgm:pt>
    <dgm:pt modelId="{97AC3DF6-3F7D-4760-B0BD-CE90DA77D50E}" type="pres">
      <dgm:prSet presAssocID="{35E30B5D-7D2F-4777-946D-0181F3FE8B87}" presName="childText" presStyleLbl="conFgAcc1" presStyleIdx="2" presStyleCnt="5">
        <dgm:presLayoutVars>
          <dgm:bulletEnabled val="1"/>
        </dgm:presLayoutVars>
      </dgm:prSet>
      <dgm:spPr/>
    </dgm:pt>
    <dgm:pt modelId="{DE11FF35-60EB-4660-B418-25A7CB75E14B}" type="pres">
      <dgm:prSet presAssocID="{29A27FFF-5FF1-43DB-9531-6F9F86F48E1F}" presName="spaceBetweenRectangles" presStyleCnt="0"/>
      <dgm:spPr/>
    </dgm:pt>
    <dgm:pt modelId="{5C4CC920-9701-4B61-A565-CC1E8F4547DF}" type="pres">
      <dgm:prSet presAssocID="{2A5454D4-76BA-4886-A9C4-8EC1730AA645}" presName="parentLin" presStyleCnt="0"/>
      <dgm:spPr/>
    </dgm:pt>
    <dgm:pt modelId="{3207EAE6-8117-402C-893C-DECC91FA244D}" type="pres">
      <dgm:prSet presAssocID="{2A5454D4-76BA-4886-A9C4-8EC1730AA64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09B14541-0513-4ACB-A4A9-5E8186A93DF9}" type="pres">
      <dgm:prSet presAssocID="{2A5454D4-76BA-4886-A9C4-8EC1730AA645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3A12F-C41B-477F-AB4F-10F9DB2942C0}" type="pres">
      <dgm:prSet presAssocID="{2A5454D4-76BA-4886-A9C4-8EC1730AA645}" presName="negativeSpace" presStyleCnt="0"/>
      <dgm:spPr/>
    </dgm:pt>
    <dgm:pt modelId="{FEDEEDBB-A99A-4FD7-B0C1-2F5A80C2E9E1}" type="pres">
      <dgm:prSet presAssocID="{2A5454D4-76BA-4886-A9C4-8EC1730AA645}" presName="childText" presStyleLbl="conFgAcc1" presStyleIdx="3" presStyleCnt="5">
        <dgm:presLayoutVars>
          <dgm:bulletEnabled val="1"/>
        </dgm:presLayoutVars>
      </dgm:prSet>
      <dgm:spPr/>
    </dgm:pt>
    <dgm:pt modelId="{4DDCC9B0-0DD9-4CA8-B2CA-D3379658DC1B}" type="pres">
      <dgm:prSet presAssocID="{877B1CBA-3252-4344-9BA6-36612DC2594B}" presName="spaceBetweenRectangles" presStyleCnt="0"/>
      <dgm:spPr/>
    </dgm:pt>
    <dgm:pt modelId="{95D781AB-BC39-458B-A2AC-C7A32F8E54DD}" type="pres">
      <dgm:prSet presAssocID="{403D3D28-C65C-4B59-81A8-378D8FD8E6BC}" presName="parentLin" presStyleCnt="0"/>
      <dgm:spPr/>
    </dgm:pt>
    <dgm:pt modelId="{F8747C9B-4704-45FF-B059-7BFF7426E555}" type="pres">
      <dgm:prSet presAssocID="{403D3D28-C65C-4B59-81A8-378D8FD8E6BC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51113CE9-9879-4821-B334-FF12505DBA3D}" type="pres">
      <dgm:prSet presAssocID="{403D3D28-C65C-4B59-81A8-378D8FD8E6BC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07DFE-6470-4CBC-A8C2-305EF806FFF2}" type="pres">
      <dgm:prSet presAssocID="{403D3D28-C65C-4B59-81A8-378D8FD8E6BC}" presName="negativeSpace" presStyleCnt="0"/>
      <dgm:spPr/>
    </dgm:pt>
    <dgm:pt modelId="{CC5EE60F-CAE3-4B0F-AB7B-26693073E344}" type="pres">
      <dgm:prSet presAssocID="{403D3D28-C65C-4B59-81A8-378D8FD8E6B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FD6CA20-5A71-47B0-BF82-D9910CDF128C}" type="presOf" srcId="{BC6F5E2D-B9C5-4E7F-BDFA-4880B9BE0715}" destId="{170C70F9-BFA3-459D-B5D7-E7C013BA2AEC}" srcOrd="0" destOrd="0" presId="urn:microsoft.com/office/officeart/2005/8/layout/list1"/>
    <dgm:cxn modelId="{83E5B38D-4ECD-47BD-B088-76A78FC8A780}" type="presOf" srcId="{8FC464F4-B43C-434A-9329-E70BD2816ECF}" destId="{75712A4A-9D93-4908-9B69-F0E53AB0E341}" srcOrd="0" destOrd="0" presId="urn:microsoft.com/office/officeart/2005/8/layout/list1"/>
    <dgm:cxn modelId="{FB99B1B3-4248-41FB-83B9-109010DEF894}" type="presOf" srcId="{403D3D28-C65C-4B59-81A8-378D8FD8E6BC}" destId="{51113CE9-9879-4821-B334-FF12505DBA3D}" srcOrd="1" destOrd="0" presId="urn:microsoft.com/office/officeart/2005/8/layout/list1"/>
    <dgm:cxn modelId="{9B997DB5-3E28-4C2D-A7A3-CCFE1C06DC91}" type="presOf" srcId="{403D3D28-C65C-4B59-81A8-378D8FD8E6BC}" destId="{F8747C9B-4704-45FF-B059-7BFF7426E555}" srcOrd="0" destOrd="0" presId="urn:microsoft.com/office/officeart/2005/8/layout/list1"/>
    <dgm:cxn modelId="{0DA9E11C-68BC-4357-8981-FFB80BABCA55}" type="presOf" srcId="{2A5454D4-76BA-4886-A9C4-8EC1730AA645}" destId="{3207EAE6-8117-402C-893C-DECC91FA244D}" srcOrd="0" destOrd="0" presId="urn:microsoft.com/office/officeart/2005/8/layout/list1"/>
    <dgm:cxn modelId="{ED8B66E2-69B5-4B4B-8FA2-530E7438E854}" type="presOf" srcId="{BC6F5E2D-B9C5-4E7F-BDFA-4880B9BE0715}" destId="{C1E2D1C0-D768-4104-BDC9-9B1EB66A14B1}" srcOrd="1" destOrd="0" presId="urn:microsoft.com/office/officeart/2005/8/layout/list1"/>
    <dgm:cxn modelId="{47358C1E-CA69-4628-A9EC-6A58BFA1CFD8}" srcId="{E38B55C2-A6C9-4279-BF88-ECD4B4B779CB}" destId="{403D3D28-C65C-4B59-81A8-378D8FD8E6BC}" srcOrd="4" destOrd="0" parTransId="{0EFEA521-3072-4A64-8D74-1C9F5D8597F2}" sibTransId="{8441E56D-5BB5-47D0-8F61-0CFDCC4D5BC6}"/>
    <dgm:cxn modelId="{2B466794-3B28-4DDD-A931-A08627BD024A}" type="presOf" srcId="{2A5454D4-76BA-4886-A9C4-8EC1730AA645}" destId="{09B14541-0513-4ACB-A4A9-5E8186A93DF9}" srcOrd="1" destOrd="0" presId="urn:microsoft.com/office/officeart/2005/8/layout/list1"/>
    <dgm:cxn modelId="{42D4430B-449F-4ECF-A498-EABE978F119F}" srcId="{E38B55C2-A6C9-4279-BF88-ECD4B4B779CB}" destId="{BC6F5E2D-B9C5-4E7F-BDFA-4880B9BE0715}" srcOrd="1" destOrd="0" parTransId="{F76B0968-DF41-4010-9F43-4DBC469D4947}" sibTransId="{9EB934B0-193D-4C47-BAA5-4AFD182829CA}"/>
    <dgm:cxn modelId="{D1F1C710-3437-4141-9AD7-24D8ED5FF79F}" type="presOf" srcId="{8FC464F4-B43C-434A-9329-E70BD2816ECF}" destId="{0F15DF23-FB1B-408F-8D9C-D0209EA804B8}" srcOrd="1" destOrd="0" presId="urn:microsoft.com/office/officeart/2005/8/layout/list1"/>
    <dgm:cxn modelId="{02A14834-3231-4DA3-A9CB-DB448D09B4C0}" srcId="{E38B55C2-A6C9-4279-BF88-ECD4B4B779CB}" destId="{35E30B5D-7D2F-4777-946D-0181F3FE8B87}" srcOrd="2" destOrd="0" parTransId="{3FDE8685-0BAF-44F6-9226-89F7D9EBB5F1}" sibTransId="{29A27FFF-5FF1-43DB-9531-6F9F86F48E1F}"/>
    <dgm:cxn modelId="{57D87156-68DB-473D-922F-2B47752D8F04}" srcId="{E38B55C2-A6C9-4279-BF88-ECD4B4B779CB}" destId="{8FC464F4-B43C-434A-9329-E70BD2816ECF}" srcOrd="0" destOrd="0" parTransId="{633D8E4C-36BD-4ADE-81C9-A15D75B9EDFF}" sibTransId="{9B87F525-B027-4A06-80E5-21ED67C442F6}"/>
    <dgm:cxn modelId="{D92AE932-BA7F-44CC-AE19-6285099812CC}" type="presOf" srcId="{35E30B5D-7D2F-4777-946D-0181F3FE8B87}" destId="{4F959A82-C61A-4FAB-95F9-8D3970963647}" srcOrd="0" destOrd="0" presId="urn:microsoft.com/office/officeart/2005/8/layout/list1"/>
    <dgm:cxn modelId="{23C3F1DB-F007-4995-86B7-3BD33D12AAF6}" srcId="{E38B55C2-A6C9-4279-BF88-ECD4B4B779CB}" destId="{2A5454D4-76BA-4886-A9C4-8EC1730AA645}" srcOrd="3" destOrd="0" parTransId="{D730F27A-4CBC-4451-95BA-128ADCC5F722}" sibTransId="{877B1CBA-3252-4344-9BA6-36612DC2594B}"/>
    <dgm:cxn modelId="{F3B2D6E8-C6CD-4EA8-8C3F-BDB1AA72C36A}" type="presOf" srcId="{E38B55C2-A6C9-4279-BF88-ECD4B4B779CB}" destId="{39EC18E4-4CE0-455A-9C7F-AB03D7C8269B}" srcOrd="0" destOrd="0" presId="urn:microsoft.com/office/officeart/2005/8/layout/list1"/>
    <dgm:cxn modelId="{B43368C5-20BD-49D7-B6E7-A054A8BBFE5B}" type="presOf" srcId="{35E30B5D-7D2F-4777-946D-0181F3FE8B87}" destId="{50FF589E-B10A-406A-AEB6-4525411AB44A}" srcOrd="1" destOrd="0" presId="urn:microsoft.com/office/officeart/2005/8/layout/list1"/>
    <dgm:cxn modelId="{D26DBCC6-0C9F-4A25-8BE2-E2C4AE850983}" type="presParOf" srcId="{39EC18E4-4CE0-455A-9C7F-AB03D7C8269B}" destId="{49FCE963-DE3F-4085-86B9-CADDDA9D6625}" srcOrd="0" destOrd="0" presId="urn:microsoft.com/office/officeart/2005/8/layout/list1"/>
    <dgm:cxn modelId="{EA146E97-854F-4F36-817A-5FF0C76EB98F}" type="presParOf" srcId="{49FCE963-DE3F-4085-86B9-CADDDA9D6625}" destId="{75712A4A-9D93-4908-9B69-F0E53AB0E341}" srcOrd="0" destOrd="0" presId="urn:microsoft.com/office/officeart/2005/8/layout/list1"/>
    <dgm:cxn modelId="{653F99C5-E75F-4D44-AC6B-68AB69E7CB74}" type="presParOf" srcId="{49FCE963-DE3F-4085-86B9-CADDDA9D6625}" destId="{0F15DF23-FB1B-408F-8D9C-D0209EA804B8}" srcOrd="1" destOrd="0" presId="urn:microsoft.com/office/officeart/2005/8/layout/list1"/>
    <dgm:cxn modelId="{50162034-15CE-4892-9CF4-AD3D208A64E6}" type="presParOf" srcId="{39EC18E4-4CE0-455A-9C7F-AB03D7C8269B}" destId="{526D6004-97C0-4706-9940-6917E89018C6}" srcOrd="1" destOrd="0" presId="urn:microsoft.com/office/officeart/2005/8/layout/list1"/>
    <dgm:cxn modelId="{971C6F9A-9165-410F-993C-4A39F4A957DE}" type="presParOf" srcId="{39EC18E4-4CE0-455A-9C7F-AB03D7C8269B}" destId="{DC9E032F-B5AA-4734-9C0B-98433A3D3821}" srcOrd="2" destOrd="0" presId="urn:microsoft.com/office/officeart/2005/8/layout/list1"/>
    <dgm:cxn modelId="{ED3E339F-4873-4F0A-BF8A-5A0329760C77}" type="presParOf" srcId="{39EC18E4-4CE0-455A-9C7F-AB03D7C8269B}" destId="{8B45E545-184E-466C-AA6C-031EA9DBC530}" srcOrd="3" destOrd="0" presId="urn:microsoft.com/office/officeart/2005/8/layout/list1"/>
    <dgm:cxn modelId="{C9C49B17-B259-475A-9446-9DB54EFF6427}" type="presParOf" srcId="{39EC18E4-4CE0-455A-9C7F-AB03D7C8269B}" destId="{9B802BBB-57A8-49E9-90C6-C31CDF8927B7}" srcOrd="4" destOrd="0" presId="urn:microsoft.com/office/officeart/2005/8/layout/list1"/>
    <dgm:cxn modelId="{841B89A5-6A89-492D-9C39-9522DBB12115}" type="presParOf" srcId="{9B802BBB-57A8-49E9-90C6-C31CDF8927B7}" destId="{170C70F9-BFA3-459D-B5D7-E7C013BA2AEC}" srcOrd="0" destOrd="0" presId="urn:microsoft.com/office/officeart/2005/8/layout/list1"/>
    <dgm:cxn modelId="{F55FBCD1-3234-47A9-A060-5CA4237DE3C4}" type="presParOf" srcId="{9B802BBB-57A8-49E9-90C6-C31CDF8927B7}" destId="{C1E2D1C0-D768-4104-BDC9-9B1EB66A14B1}" srcOrd="1" destOrd="0" presId="urn:microsoft.com/office/officeart/2005/8/layout/list1"/>
    <dgm:cxn modelId="{3136AEB0-AA6F-412A-B958-8EAC1C1555AF}" type="presParOf" srcId="{39EC18E4-4CE0-455A-9C7F-AB03D7C8269B}" destId="{F15F2E1F-6479-4AC7-87A6-048A0EE9B780}" srcOrd="5" destOrd="0" presId="urn:microsoft.com/office/officeart/2005/8/layout/list1"/>
    <dgm:cxn modelId="{461F4EFF-3143-4B42-A02C-401B4FB4195F}" type="presParOf" srcId="{39EC18E4-4CE0-455A-9C7F-AB03D7C8269B}" destId="{5ADC3F72-B857-4564-9851-9F350099DBD2}" srcOrd="6" destOrd="0" presId="urn:microsoft.com/office/officeart/2005/8/layout/list1"/>
    <dgm:cxn modelId="{68DDBC5A-8A29-49B3-BF97-27C46682DFFE}" type="presParOf" srcId="{39EC18E4-4CE0-455A-9C7F-AB03D7C8269B}" destId="{E1E99A66-90EA-4225-B99E-8EDAA9C68E9B}" srcOrd="7" destOrd="0" presId="urn:microsoft.com/office/officeart/2005/8/layout/list1"/>
    <dgm:cxn modelId="{8B2A206B-89DC-4FFE-8143-151D9A47989D}" type="presParOf" srcId="{39EC18E4-4CE0-455A-9C7F-AB03D7C8269B}" destId="{6BC30654-3283-4015-977A-B1B49AECADDE}" srcOrd="8" destOrd="0" presId="urn:microsoft.com/office/officeart/2005/8/layout/list1"/>
    <dgm:cxn modelId="{24BB2EFF-C5F8-476C-B791-25AFF23440E0}" type="presParOf" srcId="{6BC30654-3283-4015-977A-B1B49AECADDE}" destId="{4F959A82-C61A-4FAB-95F9-8D3970963647}" srcOrd="0" destOrd="0" presId="urn:microsoft.com/office/officeart/2005/8/layout/list1"/>
    <dgm:cxn modelId="{4C0E2306-AD8F-475A-8451-7BB8619C9170}" type="presParOf" srcId="{6BC30654-3283-4015-977A-B1B49AECADDE}" destId="{50FF589E-B10A-406A-AEB6-4525411AB44A}" srcOrd="1" destOrd="0" presId="urn:microsoft.com/office/officeart/2005/8/layout/list1"/>
    <dgm:cxn modelId="{FFFC34DC-8EA0-4F06-8224-E4ADE37C29C3}" type="presParOf" srcId="{39EC18E4-4CE0-455A-9C7F-AB03D7C8269B}" destId="{05CAA150-066B-475F-9987-95C8410ECC0A}" srcOrd="9" destOrd="0" presId="urn:microsoft.com/office/officeart/2005/8/layout/list1"/>
    <dgm:cxn modelId="{001EE6AB-E17D-4C8E-B181-97A553470CF4}" type="presParOf" srcId="{39EC18E4-4CE0-455A-9C7F-AB03D7C8269B}" destId="{97AC3DF6-3F7D-4760-B0BD-CE90DA77D50E}" srcOrd="10" destOrd="0" presId="urn:microsoft.com/office/officeart/2005/8/layout/list1"/>
    <dgm:cxn modelId="{B75A1D74-4C4C-402B-A22F-073F103EA875}" type="presParOf" srcId="{39EC18E4-4CE0-455A-9C7F-AB03D7C8269B}" destId="{DE11FF35-60EB-4660-B418-25A7CB75E14B}" srcOrd="11" destOrd="0" presId="urn:microsoft.com/office/officeart/2005/8/layout/list1"/>
    <dgm:cxn modelId="{EDA9D9A2-2599-44DB-87C8-B814CB3FBCC4}" type="presParOf" srcId="{39EC18E4-4CE0-455A-9C7F-AB03D7C8269B}" destId="{5C4CC920-9701-4B61-A565-CC1E8F4547DF}" srcOrd="12" destOrd="0" presId="urn:microsoft.com/office/officeart/2005/8/layout/list1"/>
    <dgm:cxn modelId="{DB136F8A-C070-4BA5-9E45-06FC4896CFDE}" type="presParOf" srcId="{5C4CC920-9701-4B61-A565-CC1E8F4547DF}" destId="{3207EAE6-8117-402C-893C-DECC91FA244D}" srcOrd="0" destOrd="0" presId="urn:microsoft.com/office/officeart/2005/8/layout/list1"/>
    <dgm:cxn modelId="{D80C6D59-265E-4D13-8889-C690F8764F3C}" type="presParOf" srcId="{5C4CC920-9701-4B61-A565-CC1E8F4547DF}" destId="{09B14541-0513-4ACB-A4A9-5E8186A93DF9}" srcOrd="1" destOrd="0" presId="urn:microsoft.com/office/officeart/2005/8/layout/list1"/>
    <dgm:cxn modelId="{88143EC7-B8FB-4069-AF7B-921AD9087A7B}" type="presParOf" srcId="{39EC18E4-4CE0-455A-9C7F-AB03D7C8269B}" destId="{B873A12F-C41B-477F-AB4F-10F9DB2942C0}" srcOrd="13" destOrd="0" presId="urn:microsoft.com/office/officeart/2005/8/layout/list1"/>
    <dgm:cxn modelId="{E16C07B1-5531-466E-B0B7-60312C36E9C1}" type="presParOf" srcId="{39EC18E4-4CE0-455A-9C7F-AB03D7C8269B}" destId="{FEDEEDBB-A99A-4FD7-B0C1-2F5A80C2E9E1}" srcOrd="14" destOrd="0" presId="urn:microsoft.com/office/officeart/2005/8/layout/list1"/>
    <dgm:cxn modelId="{64CD441F-EED4-4802-BC36-579197D4B340}" type="presParOf" srcId="{39EC18E4-4CE0-455A-9C7F-AB03D7C8269B}" destId="{4DDCC9B0-0DD9-4CA8-B2CA-D3379658DC1B}" srcOrd="15" destOrd="0" presId="urn:microsoft.com/office/officeart/2005/8/layout/list1"/>
    <dgm:cxn modelId="{204358E3-4638-41BE-8A02-AEEA37E44260}" type="presParOf" srcId="{39EC18E4-4CE0-455A-9C7F-AB03D7C8269B}" destId="{95D781AB-BC39-458B-A2AC-C7A32F8E54DD}" srcOrd="16" destOrd="0" presId="urn:microsoft.com/office/officeart/2005/8/layout/list1"/>
    <dgm:cxn modelId="{2841EE71-6988-4146-803B-C50651B0D89D}" type="presParOf" srcId="{95D781AB-BC39-458B-A2AC-C7A32F8E54DD}" destId="{F8747C9B-4704-45FF-B059-7BFF7426E555}" srcOrd="0" destOrd="0" presId="urn:microsoft.com/office/officeart/2005/8/layout/list1"/>
    <dgm:cxn modelId="{1180F355-5554-4A45-B1B3-7493AB3C40CD}" type="presParOf" srcId="{95D781AB-BC39-458B-A2AC-C7A32F8E54DD}" destId="{51113CE9-9879-4821-B334-FF12505DBA3D}" srcOrd="1" destOrd="0" presId="urn:microsoft.com/office/officeart/2005/8/layout/list1"/>
    <dgm:cxn modelId="{E509C53A-3B21-485C-9BF1-F203B9BB0CE4}" type="presParOf" srcId="{39EC18E4-4CE0-455A-9C7F-AB03D7C8269B}" destId="{B7807DFE-6470-4CBC-A8C2-305EF806FFF2}" srcOrd="17" destOrd="0" presId="urn:microsoft.com/office/officeart/2005/8/layout/list1"/>
    <dgm:cxn modelId="{33FC990A-2153-4B57-B319-3AC07CF41B73}" type="presParOf" srcId="{39EC18E4-4CE0-455A-9C7F-AB03D7C8269B}" destId="{CC5EE60F-CAE3-4B0F-AB7B-26693073E34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FDEF1F-A5A2-4D6F-94D8-77CC6A286C51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04E94D-EB0C-41A6-908A-D8C2B8DBA655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Потеря времени при предоставлении информации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19C44C78-105F-49B6-BAA3-2787BF74A26E}" type="parTrans" cxnId="{AABD3656-5B51-47BA-A3AB-631039D75244}">
      <dgm:prSet/>
      <dgm:spPr/>
      <dgm:t>
        <a:bodyPr/>
        <a:lstStyle/>
        <a:p>
          <a:endParaRPr lang="ru-RU"/>
        </a:p>
      </dgm:t>
    </dgm:pt>
    <dgm:pt modelId="{9491A216-9CD6-41E5-BEC0-53620E48298F}" type="sibTrans" cxnId="{AABD3656-5B51-47BA-A3AB-631039D75244}">
      <dgm:prSet/>
      <dgm:spPr/>
      <dgm:t>
        <a:bodyPr/>
        <a:lstStyle/>
        <a:p>
          <a:endParaRPr lang="ru-RU"/>
        </a:p>
      </dgm:t>
    </dgm:pt>
    <dgm:pt modelId="{7CB040B3-9F5F-4721-930D-2B95380317A4}">
      <dgm:prSet phldrT="[Текст]"/>
      <dgm:spPr/>
      <dgm:t>
        <a:bodyPr/>
        <a:lstStyle/>
        <a:p>
          <a:r>
            <a:rPr lang="ru-RU" dirty="0" smtClean="0"/>
            <a:t>Внедрение электронного предоставления информации заявителю</a:t>
          </a:r>
          <a:endParaRPr lang="ru-RU" dirty="0"/>
        </a:p>
      </dgm:t>
    </dgm:pt>
    <dgm:pt modelId="{2C2E38B5-86E0-4C42-B1C6-3E9A002AE1B4}" type="parTrans" cxnId="{06D89142-9CFE-4415-B160-D1E675FEA49C}">
      <dgm:prSet/>
      <dgm:spPr/>
      <dgm:t>
        <a:bodyPr/>
        <a:lstStyle/>
        <a:p>
          <a:endParaRPr lang="ru-RU"/>
        </a:p>
      </dgm:t>
    </dgm:pt>
    <dgm:pt modelId="{81AB3CB3-BC60-4861-BC27-24914EEC74C2}" type="sibTrans" cxnId="{06D89142-9CFE-4415-B160-D1E675FEA49C}">
      <dgm:prSet/>
      <dgm:spPr/>
      <dgm:t>
        <a:bodyPr/>
        <a:lstStyle/>
        <a:p>
          <a:endParaRPr lang="ru-RU"/>
        </a:p>
      </dgm:t>
    </dgm:pt>
    <dgm:pt modelId="{62903B44-8667-4632-97C2-D64CBB17B8DC}">
      <dgm:prSet phldrT="[Текст]"/>
      <dgm:spPr/>
      <dgm:t>
        <a:bodyPr/>
        <a:lstStyle/>
        <a:p>
          <a:r>
            <a:rPr lang="ru-RU" dirty="0" smtClean="0"/>
            <a:t>Уменьшение времени на предоставление информации, высвобождение времени для другой работы. </a:t>
          </a:r>
          <a:endParaRPr lang="ru-RU" dirty="0"/>
        </a:p>
      </dgm:t>
    </dgm:pt>
    <dgm:pt modelId="{F15276F6-7159-45F3-B083-4D3E5E6E01F8}" type="parTrans" cxnId="{603081D5-6F5D-4B8E-BB42-60AC8706B5F6}">
      <dgm:prSet/>
      <dgm:spPr/>
      <dgm:t>
        <a:bodyPr/>
        <a:lstStyle/>
        <a:p>
          <a:endParaRPr lang="ru-RU"/>
        </a:p>
      </dgm:t>
    </dgm:pt>
    <dgm:pt modelId="{32A7022B-8C17-4355-A16A-E620D0F9350C}" type="sibTrans" cxnId="{603081D5-6F5D-4B8E-BB42-60AC8706B5F6}">
      <dgm:prSet/>
      <dgm:spPr/>
      <dgm:t>
        <a:bodyPr/>
        <a:lstStyle/>
        <a:p>
          <a:endParaRPr lang="ru-RU"/>
        </a:p>
      </dgm:t>
    </dgm:pt>
    <dgm:pt modelId="{457678D7-3162-43B6-980D-A50FD6E73A2C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Потеря времени  при разговоре с заявителем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1D792410-DD1B-4818-ACF6-E2568A52CD0F}" type="parTrans" cxnId="{A203244B-6487-4EB5-B92E-394DD7B406AE}">
      <dgm:prSet/>
      <dgm:spPr/>
      <dgm:t>
        <a:bodyPr/>
        <a:lstStyle/>
        <a:p>
          <a:endParaRPr lang="ru-RU"/>
        </a:p>
      </dgm:t>
    </dgm:pt>
    <dgm:pt modelId="{D69A8193-7708-46D8-BBF6-ADED0A99F8FF}" type="sibTrans" cxnId="{A203244B-6487-4EB5-B92E-394DD7B406AE}">
      <dgm:prSet/>
      <dgm:spPr/>
      <dgm:t>
        <a:bodyPr/>
        <a:lstStyle/>
        <a:p>
          <a:endParaRPr lang="ru-RU"/>
        </a:p>
      </dgm:t>
    </dgm:pt>
    <dgm:pt modelId="{B1013E26-CCD8-4D20-898E-32A504AE6D24}">
      <dgm:prSet phldrT="[Текст]"/>
      <dgm:spPr/>
      <dgm:t>
        <a:bodyPr/>
        <a:lstStyle/>
        <a:p>
          <a:r>
            <a:rPr lang="ru-RU" dirty="0" smtClean="0"/>
            <a:t>Разработка</a:t>
          </a:r>
          <a:r>
            <a:rPr lang="ru-RU" baseline="0" dirty="0" smtClean="0"/>
            <a:t> памятки с алгоритмом разговора</a:t>
          </a:r>
          <a:endParaRPr lang="ru-RU" dirty="0"/>
        </a:p>
      </dgm:t>
    </dgm:pt>
    <dgm:pt modelId="{9A396B42-7B4D-4B0A-B7FA-4A2EB3B4968F}" type="parTrans" cxnId="{2152F097-FAA4-4628-8D7C-8297533B72CF}">
      <dgm:prSet/>
      <dgm:spPr/>
      <dgm:t>
        <a:bodyPr/>
        <a:lstStyle/>
        <a:p>
          <a:endParaRPr lang="ru-RU"/>
        </a:p>
      </dgm:t>
    </dgm:pt>
    <dgm:pt modelId="{A88FE278-6366-4F72-A8C6-2D52982B3A40}" type="sibTrans" cxnId="{2152F097-FAA4-4628-8D7C-8297533B72CF}">
      <dgm:prSet/>
      <dgm:spPr/>
      <dgm:t>
        <a:bodyPr/>
        <a:lstStyle/>
        <a:p>
          <a:endParaRPr lang="ru-RU"/>
        </a:p>
      </dgm:t>
    </dgm:pt>
    <dgm:pt modelId="{EB383D9E-CA57-4874-865D-B28B19C534AC}" type="pres">
      <dgm:prSet presAssocID="{91FDEF1F-A5A2-4D6F-94D8-77CC6A286C5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C16D463-8B5B-4975-A575-63A110A71113}" type="pres">
      <dgm:prSet presAssocID="{F904E94D-EB0C-41A6-908A-D8C2B8DBA655}" presName="root" presStyleCnt="0"/>
      <dgm:spPr/>
    </dgm:pt>
    <dgm:pt modelId="{BC214DBF-2E97-46A7-8B70-6207B2A12084}" type="pres">
      <dgm:prSet presAssocID="{F904E94D-EB0C-41A6-908A-D8C2B8DBA655}" presName="rootComposite" presStyleCnt="0"/>
      <dgm:spPr/>
    </dgm:pt>
    <dgm:pt modelId="{BC81A903-5D6C-4BC9-B862-230075A40B9C}" type="pres">
      <dgm:prSet presAssocID="{F904E94D-EB0C-41A6-908A-D8C2B8DBA655}" presName="rootText" presStyleLbl="node1" presStyleIdx="0" presStyleCnt="2"/>
      <dgm:spPr/>
      <dgm:t>
        <a:bodyPr/>
        <a:lstStyle/>
        <a:p>
          <a:endParaRPr lang="ru-RU"/>
        </a:p>
      </dgm:t>
    </dgm:pt>
    <dgm:pt modelId="{9591A313-9DC3-4737-BB1B-5A3345391694}" type="pres">
      <dgm:prSet presAssocID="{F904E94D-EB0C-41A6-908A-D8C2B8DBA655}" presName="rootConnector" presStyleLbl="node1" presStyleIdx="0" presStyleCnt="2"/>
      <dgm:spPr/>
      <dgm:t>
        <a:bodyPr/>
        <a:lstStyle/>
        <a:p>
          <a:endParaRPr lang="ru-RU"/>
        </a:p>
      </dgm:t>
    </dgm:pt>
    <dgm:pt modelId="{E9089F79-192A-4D88-9242-D74729450B6C}" type="pres">
      <dgm:prSet presAssocID="{F904E94D-EB0C-41A6-908A-D8C2B8DBA655}" presName="childShape" presStyleCnt="0"/>
      <dgm:spPr/>
    </dgm:pt>
    <dgm:pt modelId="{98F3A476-A562-4F47-BDDF-A37A80FEC74F}" type="pres">
      <dgm:prSet presAssocID="{2C2E38B5-86E0-4C42-B1C6-3E9A002AE1B4}" presName="Name13" presStyleLbl="parChTrans1D2" presStyleIdx="0" presStyleCnt="3"/>
      <dgm:spPr/>
      <dgm:t>
        <a:bodyPr/>
        <a:lstStyle/>
        <a:p>
          <a:endParaRPr lang="ru-RU"/>
        </a:p>
      </dgm:t>
    </dgm:pt>
    <dgm:pt modelId="{F5D285DE-DFA7-434F-BB1D-9D324C26FE33}" type="pres">
      <dgm:prSet presAssocID="{7CB040B3-9F5F-4721-930D-2B95380317A4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D25C3-5B76-46F6-AC44-87F943D7CE4A}" type="pres">
      <dgm:prSet presAssocID="{F15276F6-7159-45F3-B083-4D3E5E6E01F8}" presName="Name13" presStyleLbl="parChTrans1D2" presStyleIdx="1" presStyleCnt="3"/>
      <dgm:spPr/>
      <dgm:t>
        <a:bodyPr/>
        <a:lstStyle/>
        <a:p>
          <a:endParaRPr lang="ru-RU"/>
        </a:p>
      </dgm:t>
    </dgm:pt>
    <dgm:pt modelId="{517B5559-1425-45C6-8EAF-55C157E04DB4}" type="pres">
      <dgm:prSet presAssocID="{62903B44-8667-4632-97C2-D64CBB17B8DC}" presName="childText" presStyleLbl="bgAcc1" presStyleIdx="1" presStyleCnt="3" custScaleX="277842" custLinFactNeighborY="-10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12475C-781E-4FED-8935-42D1264DEC81}" type="pres">
      <dgm:prSet presAssocID="{457678D7-3162-43B6-980D-A50FD6E73A2C}" presName="root" presStyleCnt="0"/>
      <dgm:spPr/>
    </dgm:pt>
    <dgm:pt modelId="{F4CF4AED-2833-42EA-835D-4FB8AA58F0E0}" type="pres">
      <dgm:prSet presAssocID="{457678D7-3162-43B6-980D-A50FD6E73A2C}" presName="rootComposite" presStyleCnt="0"/>
      <dgm:spPr/>
    </dgm:pt>
    <dgm:pt modelId="{6685E547-FF93-4360-8235-221C432A171F}" type="pres">
      <dgm:prSet presAssocID="{457678D7-3162-43B6-980D-A50FD6E73A2C}" presName="rootText" presStyleLbl="node1" presStyleIdx="1" presStyleCnt="2"/>
      <dgm:spPr/>
      <dgm:t>
        <a:bodyPr/>
        <a:lstStyle/>
        <a:p>
          <a:endParaRPr lang="ru-RU"/>
        </a:p>
      </dgm:t>
    </dgm:pt>
    <dgm:pt modelId="{F8EFFB7D-DACC-46D1-B0B7-751209B4D82A}" type="pres">
      <dgm:prSet presAssocID="{457678D7-3162-43B6-980D-A50FD6E73A2C}" presName="rootConnector" presStyleLbl="node1" presStyleIdx="1" presStyleCnt="2"/>
      <dgm:spPr/>
      <dgm:t>
        <a:bodyPr/>
        <a:lstStyle/>
        <a:p>
          <a:endParaRPr lang="ru-RU"/>
        </a:p>
      </dgm:t>
    </dgm:pt>
    <dgm:pt modelId="{78758821-16FB-48A1-BB3E-73C552B98090}" type="pres">
      <dgm:prSet presAssocID="{457678D7-3162-43B6-980D-A50FD6E73A2C}" presName="childShape" presStyleCnt="0"/>
      <dgm:spPr/>
    </dgm:pt>
    <dgm:pt modelId="{1D0B2799-552F-4FDE-9B65-AFDF3A69FEEB}" type="pres">
      <dgm:prSet presAssocID="{9A396B42-7B4D-4B0A-B7FA-4A2EB3B4968F}" presName="Name13" presStyleLbl="parChTrans1D2" presStyleIdx="2" presStyleCnt="3"/>
      <dgm:spPr/>
      <dgm:t>
        <a:bodyPr/>
        <a:lstStyle/>
        <a:p>
          <a:endParaRPr lang="ru-RU"/>
        </a:p>
      </dgm:t>
    </dgm:pt>
    <dgm:pt modelId="{263BAFD5-F4C7-4EEE-98BC-F8FECABDFA0D}" type="pres">
      <dgm:prSet presAssocID="{B1013E26-CCD8-4D20-898E-32A504AE6D24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D962DF-F6C2-4907-91E7-11B7374F19C8}" type="presOf" srcId="{9A396B42-7B4D-4B0A-B7FA-4A2EB3B4968F}" destId="{1D0B2799-552F-4FDE-9B65-AFDF3A69FEEB}" srcOrd="0" destOrd="0" presId="urn:microsoft.com/office/officeart/2005/8/layout/hierarchy3"/>
    <dgm:cxn modelId="{AABD3656-5B51-47BA-A3AB-631039D75244}" srcId="{91FDEF1F-A5A2-4D6F-94D8-77CC6A286C51}" destId="{F904E94D-EB0C-41A6-908A-D8C2B8DBA655}" srcOrd="0" destOrd="0" parTransId="{19C44C78-105F-49B6-BAA3-2787BF74A26E}" sibTransId="{9491A216-9CD6-41E5-BEC0-53620E48298F}"/>
    <dgm:cxn modelId="{D18E8ADD-EBDB-472E-A2A5-6E91757AAF13}" type="presOf" srcId="{2C2E38B5-86E0-4C42-B1C6-3E9A002AE1B4}" destId="{98F3A476-A562-4F47-BDDF-A37A80FEC74F}" srcOrd="0" destOrd="0" presId="urn:microsoft.com/office/officeart/2005/8/layout/hierarchy3"/>
    <dgm:cxn modelId="{603081D5-6F5D-4B8E-BB42-60AC8706B5F6}" srcId="{F904E94D-EB0C-41A6-908A-D8C2B8DBA655}" destId="{62903B44-8667-4632-97C2-D64CBB17B8DC}" srcOrd="1" destOrd="0" parTransId="{F15276F6-7159-45F3-B083-4D3E5E6E01F8}" sibTransId="{32A7022B-8C17-4355-A16A-E620D0F9350C}"/>
    <dgm:cxn modelId="{AA66736B-E903-4F1D-B515-99430DACEFC3}" type="presOf" srcId="{91FDEF1F-A5A2-4D6F-94D8-77CC6A286C51}" destId="{EB383D9E-CA57-4874-865D-B28B19C534AC}" srcOrd="0" destOrd="0" presId="urn:microsoft.com/office/officeart/2005/8/layout/hierarchy3"/>
    <dgm:cxn modelId="{7D2D8B42-4E57-4C4A-ADA9-1734F83C150C}" type="presOf" srcId="{457678D7-3162-43B6-980D-A50FD6E73A2C}" destId="{6685E547-FF93-4360-8235-221C432A171F}" srcOrd="0" destOrd="0" presId="urn:microsoft.com/office/officeart/2005/8/layout/hierarchy3"/>
    <dgm:cxn modelId="{4F23BC0D-5998-447B-A429-BB47CB6D4D03}" type="presOf" srcId="{F15276F6-7159-45F3-B083-4D3E5E6E01F8}" destId="{2FAD25C3-5B76-46F6-AC44-87F943D7CE4A}" srcOrd="0" destOrd="0" presId="urn:microsoft.com/office/officeart/2005/8/layout/hierarchy3"/>
    <dgm:cxn modelId="{06D89142-9CFE-4415-B160-D1E675FEA49C}" srcId="{F904E94D-EB0C-41A6-908A-D8C2B8DBA655}" destId="{7CB040B3-9F5F-4721-930D-2B95380317A4}" srcOrd="0" destOrd="0" parTransId="{2C2E38B5-86E0-4C42-B1C6-3E9A002AE1B4}" sibTransId="{81AB3CB3-BC60-4861-BC27-24914EEC74C2}"/>
    <dgm:cxn modelId="{0CDCAACF-9E69-4D8C-98D6-46227FCD989B}" type="presOf" srcId="{F904E94D-EB0C-41A6-908A-D8C2B8DBA655}" destId="{9591A313-9DC3-4737-BB1B-5A3345391694}" srcOrd="1" destOrd="0" presId="urn:microsoft.com/office/officeart/2005/8/layout/hierarchy3"/>
    <dgm:cxn modelId="{2152F097-FAA4-4628-8D7C-8297533B72CF}" srcId="{457678D7-3162-43B6-980D-A50FD6E73A2C}" destId="{B1013E26-CCD8-4D20-898E-32A504AE6D24}" srcOrd="0" destOrd="0" parTransId="{9A396B42-7B4D-4B0A-B7FA-4A2EB3B4968F}" sibTransId="{A88FE278-6366-4F72-A8C6-2D52982B3A40}"/>
    <dgm:cxn modelId="{E2EB90B4-F403-4C49-A493-96D1D725ED81}" type="presOf" srcId="{457678D7-3162-43B6-980D-A50FD6E73A2C}" destId="{F8EFFB7D-DACC-46D1-B0B7-751209B4D82A}" srcOrd="1" destOrd="0" presId="urn:microsoft.com/office/officeart/2005/8/layout/hierarchy3"/>
    <dgm:cxn modelId="{DC369230-14F4-424E-98C5-DCD60F43D78E}" type="presOf" srcId="{62903B44-8667-4632-97C2-D64CBB17B8DC}" destId="{517B5559-1425-45C6-8EAF-55C157E04DB4}" srcOrd="0" destOrd="0" presId="urn:microsoft.com/office/officeart/2005/8/layout/hierarchy3"/>
    <dgm:cxn modelId="{A203244B-6487-4EB5-B92E-394DD7B406AE}" srcId="{91FDEF1F-A5A2-4D6F-94D8-77CC6A286C51}" destId="{457678D7-3162-43B6-980D-A50FD6E73A2C}" srcOrd="1" destOrd="0" parTransId="{1D792410-DD1B-4818-ACF6-E2568A52CD0F}" sibTransId="{D69A8193-7708-46D8-BBF6-ADED0A99F8FF}"/>
    <dgm:cxn modelId="{F3ACE644-1BA4-43A6-A885-6B4D23AA473E}" type="presOf" srcId="{B1013E26-CCD8-4D20-898E-32A504AE6D24}" destId="{263BAFD5-F4C7-4EEE-98BC-F8FECABDFA0D}" srcOrd="0" destOrd="0" presId="urn:microsoft.com/office/officeart/2005/8/layout/hierarchy3"/>
    <dgm:cxn modelId="{2E117B80-BE56-48C7-B79D-E4BEC7B29D5C}" type="presOf" srcId="{F904E94D-EB0C-41A6-908A-D8C2B8DBA655}" destId="{BC81A903-5D6C-4BC9-B862-230075A40B9C}" srcOrd="0" destOrd="0" presId="urn:microsoft.com/office/officeart/2005/8/layout/hierarchy3"/>
    <dgm:cxn modelId="{B5D3607B-12DE-4A72-BA0B-29CE3CA413AC}" type="presOf" srcId="{7CB040B3-9F5F-4721-930D-2B95380317A4}" destId="{F5D285DE-DFA7-434F-BB1D-9D324C26FE33}" srcOrd="0" destOrd="0" presId="urn:microsoft.com/office/officeart/2005/8/layout/hierarchy3"/>
    <dgm:cxn modelId="{7125D900-5F64-4988-B019-464C2A7C70C9}" type="presParOf" srcId="{EB383D9E-CA57-4874-865D-B28B19C534AC}" destId="{6C16D463-8B5B-4975-A575-63A110A71113}" srcOrd="0" destOrd="0" presId="urn:microsoft.com/office/officeart/2005/8/layout/hierarchy3"/>
    <dgm:cxn modelId="{995A7497-AC36-4863-A8D3-08CAF2A86BF3}" type="presParOf" srcId="{6C16D463-8B5B-4975-A575-63A110A71113}" destId="{BC214DBF-2E97-46A7-8B70-6207B2A12084}" srcOrd="0" destOrd="0" presId="urn:microsoft.com/office/officeart/2005/8/layout/hierarchy3"/>
    <dgm:cxn modelId="{FF525919-CEB4-456B-A8E5-26127990EEFE}" type="presParOf" srcId="{BC214DBF-2E97-46A7-8B70-6207B2A12084}" destId="{BC81A903-5D6C-4BC9-B862-230075A40B9C}" srcOrd="0" destOrd="0" presId="urn:microsoft.com/office/officeart/2005/8/layout/hierarchy3"/>
    <dgm:cxn modelId="{AAEC9DDB-971A-4CEA-8E07-FFAC0BD181AF}" type="presParOf" srcId="{BC214DBF-2E97-46A7-8B70-6207B2A12084}" destId="{9591A313-9DC3-4737-BB1B-5A3345391694}" srcOrd="1" destOrd="0" presId="urn:microsoft.com/office/officeart/2005/8/layout/hierarchy3"/>
    <dgm:cxn modelId="{9871550C-D649-4413-9F2A-B6BFB9283ACA}" type="presParOf" srcId="{6C16D463-8B5B-4975-A575-63A110A71113}" destId="{E9089F79-192A-4D88-9242-D74729450B6C}" srcOrd="1" destOrd="0" presId="urn:microsoft.com/office/officeart/2005/8/layout/hierarchy3"/>
    <dgm:cxn modelId="{A7449473-0BBA-498A-9BA6-7CE62DB79269}" type="presParOf" srcId="{E9089F79-192A-4D88-9242-D74729450B6C}" destId="{98F3A476-A562-4F47-BDDF-A37A80FEC74F}" srcOrd="0" destOrd="0" presId="urn:microsoft.com/office/officeart/2005/8/layout/hierarchy3"/>
    <dgm:cxn modelId="{6DA9D563-C826-4F4E-BF26-0D5B4C66E749}" type="presParOf" srcId="{E9089F79-192A-4D88-9242-D74729450B6C}" destId="{F5D285DE-DFA7-434F-BB1D-9D324C26FE33}" srcOrd="1" destOrd="0" presId="urn:microsoft.com/office/officeart/2005/8/layout/hierarchy3"/>
    <dgm:cxn modelId="{43E87961-CB36-46FA-9431-849A53CAFCE8}" type="presParOf" srcId="{E9089F79-192A-4D88-9242-D74729450B6C}" destId="{2FAD25C3-5B76-46F6-AC44-87F943D7CE4A}" srcOrd="2" destOrd="0" presId="urn:microsoft.com/office/officeart/2005/8/layout/hierarchy3"/>
    <dgm:cxn modelId="{1138068F-05E4-4D86-AF9B-73F60C9A71EC}" type="presParOf" srcId="{E9089F79-192A-4D88-9242-D74729450B6C}" destId="{517B5559-1425-45C6-8EAF-55C157E04DB4}" srcOrd="3" destOrd="0" presId="urn:microsoft.com/office/officeart/2005/8/layout/hierarchy3"/>
    <dgm:cxn modelId="{D122772F-0A86-46B8-95B6-AF8B0B7CB6F3}" type="presParOf" srcId="{EB383D9E-CA57-4874-865D-B28B19C534AC}" destId="{F212475C-781E-4FED-8935-42D1264DEC81}" srcOrd="1" destOrd="0" presId="urn:microsoft.com/office/officeart/2005/8/layout/hierarchy3"/>
    <dgm:cxn modelId="{A91E1AD5-8245-445A-8763-737BF159BFCD}" type="presParOf" srcId="{F212475C-781E-4FED-8935-42D1264DEC81}" destId="{F4CF4AED-2833-42EA-835D-4FB8AA58F0E0}" srcOrd="0" destOrd="0" presId="urn:microsoft.com/office/officeart/2005/8/layout/hierarchy3"/>
    <dgm:cxn modelId="{40AE229F-2002-477C-B171-69BBB84A901A}" type="presParOf" srcId="{F4CF4AED-2833-42EA-835D-4FB8AA58F0E0}" destId="{6685E547-FF93-4360-8235-221C432A171F}" srcOrd="0" destOrd="0" presId="urn:microsoft.com/office/officeart/2005/8/layout/hierarchy3"/>
    <dgm:cxn modelId="{AE991AE4-67C4-4C17-ABA9-5FA66147B5B7}" type="presParOf" srcId="{F4CF4AED-2833-42EA-835D-4FB8AA58F0E0}" destId="{F8EFFB7D-DACC-46D1-B0B7-751209B4D82A}" srcOrd="1" destOrd="0" presId="urn:microsoft.com/office/officeart/2005/8/layout/hierarchy3"/>
    <dgm:cxn modelId="{5A6E26C7-DD09-4221-A255-B6887D53EB1A}" type="presParOf" srcId="{F212475C-781E-4FED-8935-42D1264DEC81}" destId="{78758821-16FB-48A1-BB3E-73C552B98090}" srcOrd="1" destOrd="0" presId="urn:microsoft.com/office/officeart/2005/8/layout/hierarchy3"/>
    <dgm:cxn modelId="{4F8F506C-BBBC-4537-BF50-C0ABF6731BF8}" type="presParOf" srcId="{78758821-16FB-48A1-BB3E-73C552B98090}" destId="{1D0B2799-552F-4FDE-9B65-AFDF3A69FEEB}" srcOrd="0" destOrd="0" presId="urn:microsoft.com/office/officeart/2005/8/layout/hierarchy3"/>
    <dgm:cxn modelId="{8AAAE4A5-5EB0-429F-ADCA-05ECBDF69434}" type="presParOf" srcId="{78758821-16FB-48A1-BB3E-73C552B98090}" destId="{263BAFD5-F4C7-4EEE-98BC-F8FECABDFA0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8FF1E-76CF-44F2-8DBF-6FA9CE840E08}">
      <dsp:nvSpPr>
        <dsp:cNvPr id="0" name=""/>
        <dsp:cNvSpPr/>
      </dsp:nvSpPr>
      <dsp:spPr>
        <a:xfrm rot="5400000">
          <a:off x="-167119" y="406396"/>
          <a:ext cx="1114129" cy="7798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</a:t>
          </a:r>
          <a:endParaRPr lang="ru-RU" sz="2100" kern="1200" dirty="0"/>
        </a:p>
      </dsp:txBody>
      <dsp:txXfrm rot="-5400000">
        <a:off x="1" y="629221"/>
        <a:ext cx="779890" cy="334239"/>
      </dsp:txXfrm>
    </dsp:sp>
    <dsp:sp modelId="{C0831982-6DC6-4055-B673-18D36C07D1D4}">
      <dsp:nvSpPr>
        <dsp:cNvPr id="0" name=""/>
        <dsp:cNvSpPr/>
      </dsp:nvSpPr>
      <dsp:spPr>
        <a:xfrm rot="5400000">
          <a:off x="5369635" y="-4348490"/>
          <a:ext cx="975114" cy="101546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Потеря времени при объяснении заявителю правил получения адресной социальной помощи, маршрута проезда в учреждение, графика работы, перечня документов, необходимых для получения адресной социальной помощи, записи этой информации со стороны заявителя</a:t>
          </a:r>
          <a:r>
            <a:rPr lang="ru-RU" sz="1800" kern="1200" dirty="0" smtClean="0"/>
            <a:t>. А так же особенность работы АДПИ.</a:t>
          </a:r>
          <a:endParaRPr lang="ru-RU" sz="1800" kern="1200" dirty="0"/>
        </a:p>
      </dsp:txBody>
      <dsp:txXfrm rot="-5400000">
        <a:off x="779891" y="288855"/>
        <a:ext cx="10107003" cy="879912"/>
      </dsp:txXfrm>
    </dsp:sp>
    <dsp:sp modelId="{85ED339F-0C74-4B00-83A4-7D7CE77CCECF}">
      <dsp:nvSpPr>
        <dsp:cNvPr id="0" name=""/>
        <dsp:cNvSpPr/>
      </dsp:nvSpPr>
      <dsp:spPr>
        <a:xfrm rot="5400000">
          <a:off x="-211952" y="1473022"/>
          <a:ext cx="1203794" cy="7798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2</a:t>
          </a:r>
          <a:endParaRPr lang="ru-RU" sz="2100" kern="1200" dirty="0"/>
        </a:p>
      </dsp:txBody>
      <dsp:txXfrm rot="-5400000">
        <a:off x="0" y="1651015"/>
        <a:ext cx="779890" cy="423904"/>
      </dsp:txXfrm>
    </dsp:sp>
    <dsp:sp modelId="{D3D0AEBC-8D9B-4536-B3A5-BD6D5BFA8E4E}">
      <dsp:nvSpPr>
        <dsp:cNvPr id="0" name=""/>
        <dsp:cNvSpPr/>
      </dsp:nvSpPr>
      <dsp:spPr>
        <a:xfrm rot="5400000">
          <a:off x="5386940" y="-3266705"/>
          <a:ext cx="940505" cy="101546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/>
            <a:t>Потеря времени  при разговоре с заявителем, на обдумывание последовательности и полноты  изложенной информации. </a:t>
          </a:r>
          <a:endParaRPr lang="ru-RU" sz="2000" kern="1200" dirty="0"/>
        </a:p>
      </dsp:txBody>
      <dsp:txXfrm rot="-5400000">
        <a:off x="779891" y="1386256"/>
        <a:ext cx="10108692" cy="848681"/>
      </dsp:txXfrm>
    </dsp:sp>
    <dsp:sp modelId="{A074B1D3-CAAD-47E0-ACEB-4FF1E9A9CCF6}">
      <dsp:nvSpPr>
        <dsp:cNvPr id="0" name=""/>
        <dsp:cNvSpPr/>
      </dsp:nvSpPr>
      <dsp:spPr>
        <a:xfrm rot="5400000">
          <a:off x="-167119" y="2562476"/>
          <a:ext cx="1114129" cy="7798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3</a:t>
          </a:r>
          <a:endParaRPr lang="ru-RU" sz="2100" kern="1200" dirty="0"/>
        </a:p>
      </dsp:txBody>
      <dsp:txXfrm rot="-5400000">
        <a:off x="1" y="2785301"/>
        <a:ext cx="779890" cy="334239"/>
      </dsp:txXfrm>
    </dsp:sp>
    <dsp:sp modelId="{4F573650-07DC-4B76-9C22-14CE574C38CD}">
      <dsp:nvSpPr>
        <dsp:cNvPr id="0" name=""/>
        <dsp:cNvSpPr/>
      </dsp:nvSpPr>
      <dsp:spPr>
        <a:xfrm rot="5400000">
          <a:off x="5495100" y="-2244925"/>
          <a:ext cx="724184" cy="101546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/>
            <a:t>Ожидание загрузки </a:t>
          </a:r>
          <a:r>
            <a:rPr lang="en-US" sz="2000" kern="1200" dirty="0" smtClean="0">
              <a:latin typeface="Times New Roman"/>
              <a:cs typeface="Times New Roman"/>
            </a:rPr>
            <a:t>IT</a:t>
          </a:r>
          <a:r>
            <a:rPr lang="ru-RU" sz="2000" kern="1200" dirty="0" smtClean="0">
              <a:latin typeface="Times New Roman"/>
              <a:cs typeface="Times New Roman"/>
            </a:rPr>
            <a:t> </a:t>
          </a:r>
          <a:r>
            <a:rPr lang="ru-RU" sz="2000" kern="1200" dirty="0" smtClean="0"/>
            <a:t>системы, для проверки имеющихся сведений о получении адресной социальной помощи  </a:t>
          </a:r>
          <a:r>
            <a:rPr lang="ru-RU" sz="2000" kern="1200" dirty="0" smtClean="0"/>
            <a:t>семьей и внесение данных. </a:t>
          </a:r>
          <a:endParaRPr lang="ru-RU" sz="1400" kern="1200" dirty="0"/>
        </a:p>
      </dsp:txBody>
      <dsp:txXfrm rot="-5400000">
        <a:off x="779890" y="2505637"/>
        <a:ext cx="10119252" cy="653480"/>
      </dsp:txXfrm>
    </dsp:sp>
    <dsp:sp modelId="{914687CF-2BBA-4497-9DCE-212F569E8133}">
      <dsp:nvSpPr>
        <dsp:cNvPr id="0" name=""/>
        <dsp:cNvSpPr/>
      </dsp:nvSpPr>
      <dsp:spPr>
        <a:xfrm rot="5400000">
          <a:off x="-167119" y="3490403"/>
          <a:ext cx="1114129" cy="7798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4</a:t>
          </a:r>
          <a:endParaRPr lang="ru-RU" sz="2100" kern="1200" dirty="0"/>
        </a:p>
      </dsp:txBody>
      <dsp:txXfrm rot="-5400000">
        <a:off x="1" y="3713228"/>
        <a:ext cx="779890" cy="334239"/>
      </dsp:txXfrm>
    </dsp:sp>
    <dsp:sp modelId="{98DE2215-3550-4D3D-B88E-1A959134EC43}">
      <dsp:nvSpPr>
        <dsp:cNvPr id="0" name=""/>
        <dsp:cNvSpPr/>
      </dsp:nvSpPr>
      <dsp:spPr>
        <a:xfrm rot="5400000">
          <a:off x="5495100" y="-1419723"/>
          <a:ext cx="724184" cy="101546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Удаленность копировальной техники от места работы с заявителем по  приему документов на получение социальной помощи.</a:t>
          </a:r>
          <a:endParaRPr lang="ru-RU" sz="2000" kern="1200" dirty="0"/>
        </a:p>
      </dsp:txBody>
      <dsp:txXfrm rot="-5400000">
        <a:off x="779890" y="3330839"/>
        <a:ext cx="10119252" cy="653480"/>
      </dsp:txXfrm>
    </dsp:sp>
    <dsp:sp modelId="{F4B956BF-404C-4F4C-8BF7-EC2972FF5DDF}">
      <dsp:nvSpPr>
        <dsp:cNvPr id="0" name=""/>
        <dsp:cNvSpPr/>
      </dsp:nvSpPr>
      <dsp:spPr>
        <a:xfrm rot="5400000">
          <a:off x="-167119" y="4466594"/>
          <a:ext cx="1114129" cy="7798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5</a:t>
          </a:r>
          <a:endParaRPr lang="ru-RU" sz="2000" kern="1200" dirty="0"/>
        </a:p>
      </dsp:txBody>
      <dsp:txXfrm rot="-5400000">
        <a:off x="1" y="4689419"/>
        <a:ext cx="779890" cy="334239"/>
      </dsp:txXfrm>
    </dsp:sp>
    <dsp:sp modelId="{3ED12CD0-1838-4D41-954A-8D6B3014AE9F}">
      <dsp:nvSpPr>
        <dsp:cNvPr id="0" name=""/>
        <dsp:cNvSpPr/>
      </dsp:nvSpPr>
      <dsp:spPr>
        <a:xfrm rot="5400000">
          <a:off x="5495100" y="-415734"/>
          <a:ext cx="724184" cy="101546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Временные затраты на рассмотрение документов заявителя на заседании комиссии.</a:t>
          </a:r>
          <a:endParaRPr lang="ru-RU" sz="2200" kern="1200" dirty="0"/>
        </a:p>
      </dsp:txBody>
      <dsp:txXfrm rot="-5400000">
        <a:off x="779890" y="4334828"/>
        <a:ext cx="10119252" cy="653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E032F-B5AA-4734-9C0B-98433A3D3821}">
      <dsp:nvSpPr>
        <dsp:cNvPr id="0" name=""/>
        <dsp:cNvSpPr/>
      </dsp:nvSpPr>
      <dsp:spPr>
        <a:xfrm>
          <a:off x="0" y="1050609"/>
          <a:ext cx="1100644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5DF23-FB1B-408F-8D9C-D0209EA804B8}">
      <dsp:nvSpPr>
        <dsp:cNvPr id="0" name=""/>
        <dsp:cNvSpPr/>
      </dsp:nvSpPr>
      <dsp:spPr>
        <a:xfrm>
          <a:off x="523988" y="119536"/>
          <a:ext cx="10479762" cy="12262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212" tIns="0" rIns="29121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Внедрение электронного предоставления информации  (СМС, </a:t>
          </a:r>
          <a:r>
            <a:rPr lang="en-US" sz="2000" kern="1200" dirty="0" smtClean="0"/>
            <a:t>WhatsApp</a:t>
          </a:r>
          <a:r>
            <a:rPr lang="ru-RU" sz="2000" kern="1200" dirty="0" smtClean="0"/>
            <a:t> рассылка) заявителю о правилах получения адресной социальной помощи, маршруте проезда до учреждения, графике работы специалистов, номеров телефонов, перечне </a:t>
          </a:r>
          <a:r>
            <a:rPr lang="ru-RU" sz="2000" kern="1200" dirty="0" smtClean="0"/>
            <a:t>документов, об общих сведениях о АДПИ.</a:t>
          </a:r>
          <a:endParaRPr lang="ru-RU" sz="2000" kern="1200" dirty="0"/>
        </a:p>
      </dsp:txBody>
      <dsp:txXfrm>
        <a:off x="583850" y="179398"/>
        <a:ext cx="10360038" cy="1106548"/>
      </dsp:txXfrm>
    </dsp:sp>
    <dsp:sp modelId="{5ADC3F72-B857-4564-9851-9F350099DBD2}">
      <dsp:nvSpPr>
        <dsp:cNvPr id="0" name=""/>
        <dsp:cNvSpPr/>
      </dsp:nvSpPr>
      <dsp:spPr>
        <a:xfrm>
          <a:off x="0" y="2168121"/>
          <a:ext cx="1100644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E2D1C0-D768-4104-BDC9-9B1EB66A14B1}">
      <dsp:nvSpPr>
        <dsp:cNvPr id="0" name=""/>
        <dsp:cNvSpPr/>
      </dsp:nvSpPr>
      <dsp:spPr>
        <a:xfrm>
          <a:off x="508483" y="1738369"/>
          <a:ext cx="10479762" cy="8007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212" tIns="0" rIns="291212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Разработка памятки, содержащей алгоритм действий сотрудника при разговоре с заявителем, обратившимся за получением адресной социальной помощи.</a:t>
          </a:r>
          <a:endParaRPr lang="ru-RU" sz="2000" kern="1200" dirty="0"/>
        </a:p>
      </dsp:txBody>
      <dsp:txXfrm>
        <a:off x="547571" y="1777457"/>
        <a:ext cx="10401586" cy="722536"/>
      </dsp:txXfrm>
    </dsp:sp>
    <dsp:sp modelId="{97AC3DF6-3F7D-4760-B0BD-CE90DA77D50E}">
      <dsp:nvSpPr>
        <dsp:cNvPr id="0" name=""/>
        <dsp:cNvSpPr/>
      </dsp:nvSpPr>
      <dsp:spPr>
        <a:xfrm>
          <a:off x="0" y="3251680"/>
          <a:ext cx="1100644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F589E-B10A-406A-AEB6-4525411AB44A}">
      <dsp:nvSpPr>
        <dsp:cNvPr id="0" name=""/>
        <dsp:cNvSpPr/>
      </dsp:nvSpPr>
      <dsp:spPr>
        <a:xfrm>
          <a:off x="526686" y="2789786"/>
          <a:ext cx="10479762" cy="7667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212" tIns="0" rIns="29121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Планирование приобретения компьютерной техники для специалистов.</a:t>
          </a:r>
          <a:endParaRPr lang="ru-RU" sz="2000" kern="1200" dirty="0"/>
        </a:p>
      </dsp:txBody>
      <dsp:txXfrm>
        <a:off x="564116" y="2827216"/>
        <a:ext cx="10404902" cy="691898"/>
      </dsp:txXfrm>
    </dsp:sp>
    <dsp:sp modelId="{FEDEEDBB-A99A-4FD7-B0C1-2F5A80C2E9E1}">
      <dsp:nvSpPr>
        <dsp:cNvPr id="0" name=""/>
        <dsp:cNvSpPr/>
      </dsp:nvSpPr>
      <dsp:spPr>
        <a:xfrm>
          <a:off x="0" y="4158880"/>
          <a:ext cx="1100644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14541-0513-4ACB-A4A9-5E8186A93DF9}">
      <dsp:nvSpPr>
        <dsp:cNvPr id="0" name=""/>
        <dsp:cNvSpPr/>
      </dsp:nvSpPr>
      <dsp:spPr>
        <a:xfrm>
          <a:off x="523988" y="3863680"/>
          <a:ext cx="1047976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212" tIns="0" rIns="29121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Рациональная организация рабочего  пространства, предназначенного для работы с заявителем. Оснащение места оргтехникой. </a:t>
          </a:r>
          <a:endParaRPr lang="ru-RU" sz="2000" kern="1200" dirty="0"/>
        </a:p>
      </dsp:txBody>
      <dsp:txXfrm>
        <a:off x="552809" y="3892501"/>
        <a:ext cx="10422120" cy="532758"/>
      </dsp:txXfrm>
    </dsp:sp>
    <dsp:sp modelId="{CC5EE60F-CAE3-4B0F-AB7B-26693073E344}">
      <dsp:nvSpPr>
        <dsp:cNvPr id="0" name=""/>
        <dsp:cNvSpPr/>
      </dsp:nvSpPr>
      <dsp:spPr>
        <a:xfrm>
          <a:off x="0" y="5066080"/>
          <a:ext cx="1100644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13CE9-9879-4821-B334-FF12505DBA3D}">
      <dsp:nvSpPr>
        <dsp:cNvPr id="0" name=""/>
        <dsp:cNvSpPr/>
      </dsp:nvSpPr>
      <dsp:spPr>
        <a:xfrm>
          <a:off x="523988" y="4770880"/>
          <a:ext cx="1047976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212" tIns="0" rIns="29121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Внедрение электронной рассылки документов членам комиссии для предварительного ознакомления.</a:t>
          </a:r>
          <a:endParaRPr lang="ru-RU" sz="2000" kern="1200" dirty="0"/>
        </a:p>
      </dsp:txBody>
      <dsp:txXfrm>
        <a:off x="552809" y="4799701"/>
        <a:ext cx="10422120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1A903-5D6C-4BC9-B862-230075A40B9C}">
      <dsp:nvSpPr>
        <dsp:cNvPr id="0" name=""/>
        <dsp:cNvSpPr/>
      </dsp:nvSpPr>
      <dsp:spPr>
        <a:xfrm>
          <a:off x="2137557" y="447"/>
          <a:ext cx="2906659" cy="1453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kern="1200" dirty="0" smtClean="0"/>
            <a:t>Потеря времени при предоставлении информации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2180124" y="43014"/>
        <a:ext cx="2821525" cy="1368195"/>
      </dsp:txXfrm>
    </dsp:sp>
    <dsp:sp modelId="{98F3A476-A562-4F47-BDDF-A37A80FEC74F}">
      <dsp:nvSpPr>
        <dsp:cNvPr id="0" name=""/>
        <dsp:cNvSpPr/>
      </dsp:nvSpPr>
      <dsp:spPr>
        <a:xfrm>
          <a:off x="2428223" y="1453777"/>
          <a:ext cx="290665" cy="1089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997"/>
              </a:lnTo>
              <a:lnTo>
                <a:pt x="290665" y="10899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D285DE-DFA7-434F-BB1D-9D324C26FE33}">
      <dsp:nvSpPr>
        <dsp:cNvPr id="0" name=""/>
        <dsp:cNvSpPr/>
      </dsp:nvSpPr>
      <dsp:spPr>
        <a:xfrm>
          <a:off x="2718889" y="1817110"/>
          <a:ext cx="2325327" cy="14533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Внедрение электронного предоставления информации заявителю</a:t>
          </a:r>
          <a:endParaRPr lang="ru-RU" sz="1800" kern="1200" dirty="0"/>
        </a:p>
      </dsp:txBody>
      <dsp:txXfrm>
        <a:off x="2761456" y="1859677"/>
        <a:ext cx="2240193" cy="1368195"/>
      </dsp:txXfrm>
    </dsp:sp>
    <dsp:sp modelId="{2FAD25C3-5B76-46F6-AC44-87F943D7CE4A}">
      <dsp:nvSpPr>
        <dsp:cNvPr id="0" name=""/>
        <dsp:cNvSpPr/>
      </dsp:nvSpPr>
      <dsp:spPr>
        <a:xfrm>
          <a:off x="2428223" y="1453777"/>
          <a:ext cx="290665" cy="2747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7171"/>
              </a:lnTo>
              <a:lnTo>
                <a:pt x="290665" y="27471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7B5559-1425-45C6-8EAF-55C157E04DB4}">
      <dsp:nvSpPr>
        <dsp:cNvPr id="0" name=""/>
        <dsp:cNvSpPr/>
      </dsp:nvSpPr>
      <dsp:spPr>
        <a:xfrm>
          <a:off x="2718889" y="3474283"/>
          <a:ext cx="6460736" cy="14533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Уменьшение времени на предоставление информации, высвобождение времени для другой работы. </a:t>
          </a:r>
          <a:endParaRPr lang="ru-RU" sz="1800" kern="1200" dirty="0"/>
        </a:p>
      </dsp:txBody>
      <dsp:txXfrm>
        <a:off x="2761456" y="3516850"/>
        <a:ext cx="6375602" cy="1368195"/>
      </dsp:txXfrm>
    </dsp:sp>
    <dsp:sp modelId="{6685E547-FF93-4360-8235-221C432A171F}">
      <dsp:nvSpPr>
        <dsp:cNvPr id="0" name=""/>
        <dsp:cNvSpPr/>
      </dsp:nvSpPr>
      <dsp:spPr>
        <a:xfrm>
          <a:off x="5770882" y="447"/>
          <a:ext cx="2906659" cy="1453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kern="1200" dirty="0" smtClean="0"/>
            <a:t>Потеря времени  при разговоре с заявителем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5813449" y="43014"/>
        <a:ext cx="2821525" cy="1368195"/>
      </dsp:txXfrm>
    </dsp:sp>
    <dsp:sp modelId="{1D0B2799-552F-4FDE-9B65-AFDF3A69FEEB}">
      <dsp:nvSpPr>
        <dsp:cNvPr id="0" name=""/>
        <dsp:cNvSpPr/>
      </dsp:nvSpPr>
      <dsp:spPr>
        <a:xfrm>
          <a:off x="6061548" y="1453777"/>
          <a:ext cx="290665" cy="1089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997"/>
              </a:lnTo>
              <a:lnTo>
                <a:pt x="290665" y="10899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BAFD5-F4C7-4EEE-98BC-F8FECABDFA0D}">
      <dsp:nvSpPr>
        <dsp:cNvPr id="0" name=""/>
        <dsp:cNvSpPr/>
      </dsp:nvSpPr>
      <dsp:spPr>
        <a:xfrm>
          <a:off x="6352213" y="1817110"/>
          <a:ext cx="2325327" cy="14533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Разработка</a:t>
          </a:r>
          <a:r>
            <a:rPr lang="ru-RU" sz="1800" kern="1200" baseline="0" dirty="0" smtClean="0"/>
            <a:t> памятки с алгоритмом разговора</a:t>
          </a:r>
          <a:endParaRPr lang="ru-RU" sz="1800" kern="1200" dirty="0"/>
        </a:p>
      </dsp:txBody>
      <dsp:txXfrm>
        <a:off x="6394780" y="1859677"/>
        <a:ext cx="2240193" cy="1368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0.429213673763678</cdr:x>
      <cdr:y>0.260012074864158</cdr:y>
    </cdr:from>
    <cdr:to>
      <cdr:x>0.731359742132496</cdr:x>
      <cdr:y>0.260112698732139</cdr:y>
    </cdr:to>
    <cdr:sp>
      <cdr:nvSpPr>
        <cdr:cNvPr id="281" name="Прямая соединительная линия 2"/>
        <cdr:cNvSpPr/>
      </cdr:nvSpPr>
      <cdr:spPr>
        <a:xfrm flipH="1">
          <a:off x="1821600" y="930240"/>
          <a:ext cx="1282320" cy="360"/>
        </a:xfrm>
        <a:prstGeom prst="line">
          <a:avLst/>
        </a:prstGeom>
        <a:ln>
          <a:solidFill>
            <a:srgbClr val="000000"/>
          </a:solidFill>
        </a:ln>
      </cdr:spPr>
      <cdr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/>
      </cdr:style>
    </cdr:sp>
  </cdr:relSizeAnchor>
  <cdr:relSizeAnchor>
    <cdr:from>
      <cdr:x>0.699550428365425</cdr:x>
      <cdr:y>0.286073656671362</cdr:y>
    </cdr:from>
    <cdr:to>
      <cdr:x>0.729323946051404</cdr:x>
      <cdr:y>0.594385188166633</cdr:y>
    </cdr:to>
    <cdr:sp>
      <cdr:nvSpPr>
        <cdr:cNvPr id="282" name="Стрелка вниз 10"/>
        <cdr:cNvSpPr/>
      </cdr:nvSpPr>
      <cdr:spPr>
        <a:xfrm>
          <a:off x="2968920" y="1023480"/>
          <a:ext cx="126360" cy="1103040"/>
        </a:xfrm>
        <a:prstGeom prst="downArrow">
          <a:avLst>
            <a:gd name="adj1" fmla="val 50000"/>
            <a:gd name="adj2" fmla="val 50000"/>
          </a:avLst>
        </a:prstGeom>
        <a:solidFill>
          <a:srgbClr val="00b050"/>
        </a:solidFill>
        <a:ln>
          <a:solidFill>
            <a:srgbClr val="af5c24"/>
          </a:solidFill>
        </a:ln>
      </cdr:spPr>
      <cdr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/>
      </cdr:style>
    </cdr:sp>
  </cdr:relSizeAnchor>
</c:userShapes>
</file>

<file path=ppt/drawings/drawing2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0.429213673763678</cdr:x>
      <cdr:y>0.260012074864158</cdr:y>
    </cdr:from>
    <cdr:to>
      <cdr:x>0.731359742132496</cdr:x>
      <cdr:y>0.260112698732139</cdr:y>
    </cdr:to>
    <cdr:sp>
      <cdr:nvSpPr>
        <cdr:cNvPr id="288" name="Прямая соединительная линия 2"/>
        <cdr:cNvSpPr/>
      </cdr:nvSpPr>
      <cdr:spPr>
        <a:xfrm flipH="1">
          <a:off x="1821600" y="930240"/>
          <a:ext cx="1282320" cy="360"/>
        </a:xfrm>
        <a:prstGeom prst="line">
          <a:avLst/>
        </a:prstGeom>
        <a:ln>
          <a:solidFill>
            <a:srgbClr val="000000"/>
          </a:solidFill>
        </a:ln>
      </cdr:spPr>
      <cdr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/>
      </cdr:style>
    </cdr:sp>
  </cdr:relSizeAnchor>
  <cdr:relSizeAnchor>
    <cdr:from>
      <cdr:x>0.699550428365425</cdr:x>
      <cdr:y>0.286073656671362</cdr:y>
    </cdr:from>
    <cdr:to>
      <cdr:x>0.729323946051404</cdr:x>
      <cdr:y>0.594385188166633</cdr:y>
    </cdr:to>
    <cdr:sp>
      <cdr:nvSpPr>
        <cdr:cNvPr id="289" name="Стрелка вниз 10"/>
        <cdr:cNvSpPr/>
      </cdr:nvSpPr>
      <cdr:spPr>
        <a:xfrm>
          <a:off x="2968920" y="1023480"/>
          <a:ext cx="126360" cy="1103040"/>
        </a:xfrm>
        <a:prstGeom prst="downArrow">
          <a:avLst>
            <a:gd name="adj1" fmla="val 50000"/>
            <a:gd name="adj2" fmla="val 50000"/>
          </a:avLst>
        </a:prstGeom>
        <a:solidFill>
          <a:srgbClr val="00b050"/>
        </a:solidFill>
        <a:ln>
          <a:solidFill>
            <a:srgbClr val="af5c24"/>
          </a:solidFill>
        </a:ln>
      </cdr:spPr>
      <cdr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/>
      </cdr:style>
    </cdr:sp>
  </cdr:relSizeAnchor>
</c:userShap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FD7C079-597B-4C2F-8F34-DA67FD79286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FFE96FB-A9B8-4187-8586-E8674A088CD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3FBC0AD-FB2C-460A-9912-AA3BF02C793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307DB96-77CC-4EC6-96EB-A55D94ACA30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226D50B-F6C9-485C-BAFE-390F7A62051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C808567-931F-489C-938C-02FF0E987C2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DAFE2E9-103B-4796-83B1-55FD3B91B36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44513A1-96E0-4EF1-9C39-7F8BEE620B5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DE2D82D-6935-4D7D-A996-260391DB24A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248EA70-CC22-4B55-A376-BC99EC02AAE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06364AD-33C0-4537-B4C3-1F3AC30CAF2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AB015B4-1DD1-413D-AC94-780A7213EC7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E9D5ED4-7DBA-4FBE-8F6D-DF9E67460D3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575C186-9111-442E-A4B2-ABDE538000B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88D2972-ED6C-40FB-B2D0-D0CECA90138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9FE4E69-28DD-4C87-AEEA-CBD7C0687F0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D49FF05-7F73-404C-8A64-E2F677FED04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7C4C75D-A79C-4E4D-ABBE-30C8F565043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1D8B5B4-7A28-49FC-ABF8-739B567EB3A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9515DC3-3103-48E2-A55A-36FF6BEB976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F835764-29B5-4527-A0D8-46F9638B499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87DB668-E475-42BE-B025-E4D9027A0DF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9528E72-97CF-4B8E-AFE0-49A80531FB6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206F28B-EE84-4E16-B553-F8989180A6B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latin typeface="Tinos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ru-RU" sz="1400" spc="-1" strike="noStrike">
                <a:latin typeface="Tinos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nos"/>
              </a:rPr>
              <a:t>&lt;нижний колонтитул&gt;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53123AC-CF2C-4FB0-94C8-F0247D79778B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nos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latin typeface="Tinos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ru-RU" sz="1400" spc="-1" strike="noStrike">
                <a:latin typeface="Tinos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nos"/>
              </a:rPr>
              <a:t>&lt;нижний колонтитул&gt;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FEBE768-54A5-42B1-B18A-06193BAA84E4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n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chart" Target="../charts/chart1.xml"/><Relationship Id="rId3" Type="http://schemas.openxmlformats.org/officeDocument/2006/relationships/image" Target="../media/image32.png"/><Relationship Id="rId4" Type="http://schemas.openxmlformats.org/officeDocument/2006/relationships/chart" Target="../charts/chart2.xml"/><Relationship Id="rId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png"/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jpeg"/><Relationship Id="rId7" Type="http://schemas.openxmlformats.org/officeDocument/2006/relationships/image" Target="../media/image44.jpeg"/><Relationship Id="rId8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8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2.png"/><Relationship Id="rId8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26.png"/><Relationship Id="rId8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png"/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3" descr=""/>
          <p:cNvPicPr/>
          <p:nvPr/>
        </p:nvPicPr>
        <p:blipFill>
          <a:blip r:embed="rId1"/>
          <a:stretch/>
        </p:blipFill>
        <p:spPr>
          <a:xfrm>
            <a:off x="1963440" y="5040"/>
            <a:ext cx="10249560" cy="6888960"/>
          </a:xfrm>
          <a:prstGeom prst="rect">
            <a:avLst/>
          </a:prstGeom>
          <a:ln w="0">
            <a:noFill/>
          </a:ln>
        </p:spPr>
      </p:pic>
      <p:sp>
        <p:nvSpPr>
          <p:cNvPr id="83" name="TextBox 4"/>
          <p:cNvSpPr/>
          <p:nvPr/>
        </p:nvSpPr>
        <p:spPr>
          <a:xfrm>
            <a:off x="612000" y="1978200"/>
            <a:ext cx="859500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4000" spc="-1" strike="noStrike">
                <a:solidFill>
                  <a:srgbClr val="3b4555"/>
                </a:solidFill>
                <a:latin typeface="Futura PT"/>
                <a:ea typeface="Futura PT"/>
              </a:rPr>
              <a:t> </a:t>
            </a:r>
            <a:endParaRPr b="0" lang="ru-RU" sz="40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4000" spc="-1" strike="noStrike">
              <a:latin typeface="XO Oriel"/>
            </a:endParaRPr>
          </a:p>
        </p:txBody>
      </p:sp>
      <p:pic>
        <p:nvPicPr>
          <p:cNvPr id="84" name="Рисунок 6" descr=""/>
          <p:cNvPicPr/>
          <p:nvPr/>
        </p:nvPicPr>
        <p:blipFill>
          <a:blip r:embed="rId2"/>
          <a:stretch/>
        </p:blipFill>
        <p:spPr>
          <a:xfrm>
            <a:off x="55440" y="117000"/>
            <a:ext cx="1388520" cy="1627560"/>
          </a:xfrm>
          <a:prstGeom prst="rect">
            <a:avLst/>
          </a:prstGeom>
          <a:ln w="0">
            <a:noFill/>
          </a:ln>
        </p:spPr>
      </p:pic>
      <p:sp>
        <p:nvSpPr>
          <p:cNvPr id="85" name="Прямоугольник 1"/>
          <p:cNvSpPr/>
          <p:nvPr/>
        </p:nvSpPr>
        <p:spPr>
          <a:xfrm>
            <a:off x="430200" y="1744920"/>
            <a:ext cx="8673120" cy="22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203864"/>
                </a:solidFill>
                <a:latin typeface="Times New Roman"/>
                <a:ea typeface="Times New Roman"/>
              </a:rPr>
              <a:t>Оптимизация процесса предоставления адресной социальной помощи семьям в виде автономных дымовых пожарных извещателей в МКУ «Центр социальной помощи семье и детям» </a:t>
            </a:r>
            <a:endParaRPr b="0" lang="ru-RU" sz="2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203864"/>
                </a:solidFill>
                <a:latin typeface="Times New Roman"/>
                <a:ea typeface="Times New Roman"/>
              </a:rPr>
              <a:t>Беловского городского округа </a:t>
            </a:r>
            <a:endParaRPr b="0" lang="ru-RU" sz="2800" spc="-1" strike="noStrike">
              <a:latin typeface="XO Oriel"/>
            </a:endParaRPr>
          </a:p>
        </p:txBody>
      </p:sp>
      <p:pic>
        <p:nvPicPr>
          <p:cNvPr id="86" name="Рисунок 7" descr="сердечко.png"/>
          <p:cNvPicPr/>
          <p:nvPr/>
        </p:nvPicPr>
        <p:blipFill>
          <a:blip r:embed="rId3"/>
          <a:stretch/>
        </p:blipFill>
        <p:spPr>
          <a:xfrm>
            <a:off x="10803240" y="260280"/>
            <a:ext cx="978840" cy="865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Рисунок 4" descr=""/>
          <p:cNvPicPr/>
          <p:nvPr/>
        </p:nvPicPr>
        <p:blipFill>
          <a:blip r:embed="rId1"/>
          <a:stretch/>
        </p:blipFill>
        <p:spPr>
          <a:xfrm>
            <a:off x="-21240" y="-42480"/>
            <a:ext cx="617400" cy="1201320"/>
          </a:xfrm>
          <a:prstGeom prst="rect">
            <a:avLst/>
          </a:prstGeom>
          <a:ln w="0">
            <a:noFill/>
          </a:ln>
        </p:spPr>
      </p:pic>
      <p:sp>
        <p:nvSpPr>
          <p:cNvPr id="278" name="TextBox 5"/>
          <p:cNvSpPr/>
          <p:nvPr/>
        </p:nvSpPr>
        <p:spPr>
          <a:xfrm>
            <a:off x="803520" y="297720"/>
            <a:ext cx="105843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2f5597"/>
                </a:solidFill>
                <a:latin typeface="Times New Roman"/>
              </a:rPr>
              <a:t>Достигнутые результаты</a:t>
            </a:r>
            <a:endParaRPr b="0" lang="ru-RU" sz="3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400" spc="-1" strike="noStrike">
              <a:latin typeface="XO Oriel"/>
            </a:endParaRPr>
          </a:p>
        </p:txBody>
      </p:sp>
      <p:sp>
        <p:nvSpPr>
          <p:cNvPr id="279" name="Прямоугольник 14"/>
          <p:cNvSpPr/>
          <p:nvPr/>
        </p:nvSpPr>
        <p:spPr>
          <a:xfrm>
            <a:off x="941040" y="2187000"/>
            <a:ext cx="1030968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</p:txBody>
      </p:sp>
      <p:graphicFrame>
        <p:nvGraphicFramePr>
          <p:cNvPr id="280" name="Диаграмма 6"/>
          <p:cNvGraphicFramePr/>
          <p:nvPr/>
        </p:nvGraphicFramePr>
        <p:xfrm>
          <a:off x="596520" y="1781280"/>
          <a:ext cx="4243680" cy="3577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3" name="Прямоугольник 3"/>
          <p:cNvSpPr/>
          <p:nvPr/>
        </p:nvSpPr>
        <p:spPr>
          <a:xfrm>
            <a:off x="5816880" y="1286640"/>
            <a:ext cx="4069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Время на беседу с заявителем 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84" name="TextBox 7"/>
          <p:cNvSpPr/>
          <p:nvPr/>
        </p:nvSpPr>
        <p:spPr>
          <a:xfrm>
            <a:off x="287640" y="5320800"/>
            <a:ext cx="11632320" cy="14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Высвобожденное время позволило сократить временные затраты на оформление адресной социальной помощи, высвобождение времени специалиста для выполнения другой работы и времени нахождения заявителя в учреждении</a:t>
            </a:r>
            <a:endParaRPr b="0" lang="ru-RU" sz="2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400" spc="-1" strike="noStrike">
              <a:latin typeface="XO Oriel"/>
            </a:endParaRPr>
          </a:p>
        </p:txBody>
      </p:sp>
      <p:pic>
        <p:nvPicPr>
          <p:cNvPr id="285" name="Picture 2" descr=""/>
          <p:cNvPicPr/>
          <p:nvPr/>
        </p:nvPicPr>
        <p:blipFill>
          <a:blip r:embed="rId3"/>
          <a:stretch/>
        </p:blipFill>
        <p:spPr>
          <a:xfrm>
            <a:off x="10939320" y="293760"/>
            <a:ext cx="980640" cy="864720"/>
          </a:xfrm>
          <a:prstGeom prst="rect">
            <a:avLst/>
          </a:prstGeom>
          <a:ln w="0">
            <a:noFill/>
          </a:ln>
        </p:spPr>
      </p:pic>
      <p:sp>
        <p:nvSpPr>
          <p:cNvPr id="286" name="TextBox 1"/>
          <p:cNvSpPr/>
          <p:nvPr/>
        </p:nvSpPr>
        <p:spPr>
          <a:xfrm>
            <a:off x="1362240" y="1116000"/>
            <a:ext cx="3478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Время на подготовку и заполнение документации</a:t>
            </a:r>
            <a:endParaRPr b="0" lang="ru-RU" sz="1800" spc="-1" strike="noStrike">
              <a:latin typeface="XO Oriel"/>
            </a:endParaRPr>
          </a:p>
        </p:txBody>
      </p:sp>
      <p:graphicFrame>
        <p:nvGraphicFramePr>
          <p:cNvPr id="287" name="Диаграмма 10"/>
          <p:cNvGraphicFramePr/>
          <p:nvPr/>
        </p:nvGraphicFramePr>
        <p:xfrm>
          <a:off x="6006600" y="1771920"/>
          <a:ext cx="4243680" cy="3577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Рисунок 4" descr=""/>
          <p:cNvPicPr/>
          <p:nvPr/>
        </p:nvPicPr>
        <p:blipFill>
          <a:blip r:embed="rId1"/>
          <a:stretch/>
        </p:blipFill>
        <p:spPr>
          <a:xfrm>
            <a:off x="-21240" y="-42480"/>
            <a:ext cx="617400" cy="1201320"/>
          </a:xfrm>
          <a:prstGeom prst="rect">
            <a:avLst/>
          </a:prstGeom>
          <a:ln w="0">
            <a:noFill/>
          </a:ln>
        </p:spPr>
      </p:pic>
      <p:sp>
        <p:nvSpPr>
          <p:cNvPr id="291" name="TextBox 5"/>
          <p:cNvSpPr/>
          <p:nvPr/>
        </p:nvSpPr>
        <p:spPr>
          <a:xfrm>
            <a:off x="692640" y="1440"/>
            <a:ext cx="10909440" cy="168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prst="relaxedInset" w="127000" h="31750"/>
              <a:contourClr>
                <a:schemeClr val="accent1"/>
              </a:contourClr>
            </a:sp3d>
          </a:bodyPr>
          <a:p>
            <a:pPr algn="ctr">
              <a:lnSpc>
                <a:spcPct val="100000"/>
              </a:lnSpc>
              <a:buNone/>
            </a:pPr>
            <a:endParaRPr b="0" lang="ru-RU" sz="3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3200" spc="-1" strike="noStrike">
                <a:solidFill>
                  <a:srgbClr val="000000"/>
                </a:solidFill>
                <a:latin typeface="Futura PT Bold"/>
              </a:rPr>
              <a:t>Визуализация  «Было» – «Стало»</a:t>
            </a:r>
            <a:endParaRPr b="0" lang="ru-RU" sz="32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4100" spc="-1" strike="noStrike">
              <a:latin typeface="XO Oriel"/>
            </a:endParaRPr>
          </a:p>
        </p:txBody>
      </p:sp>
      <p:sp>
        <p:nvSpPr>
          <p:cNvPr id="292" name="Прямоугольник 2"/>
          <p:cNvSpPr/>
          <p:nvPr/>
        </p:nvSpPr>
        <p:spPr>
          <a:xfrm>
            <a:off x="1478520" y="1377720"/>
            <a:ext cx="2053800" cy="444960"/>
          </a:xfrm>
          <a:prstGeom prst="rect">
            <a:avLst/>
          </a:prstGeom>
          <a:solidFill>
            <a:srgbClr val="ffffff"/>
          </a:solidFill>
          <a:ln>
            <a:solidFill>
              <a:srgbClr val="70ad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a0b7ff"/>
                </a:solidFill>
                <a:latin typeface="Futura PT"/>
              </a:rPr>
              <a:t>«Было»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93" name="Прямоугольник 3"/>
          <p:cNvSpPr/>
          <p:nvPr/>
        </p:nvSpPr>
        <p:spPr>
          <a:xfrm>
            <a:off x="7866360" y="1294560"/>
            <a:ext cx="2371320" cy="478080"/>
          </a:xfrm>
          <a:prstGeom prst="rect">
            <a:avLst/>
          </a:prstGeom>
          <a:solidFill>
            <a:srgbClr val="ffffff"/>
          </a:solidFill>
          <a:ln>
            <a:solidFill>
              <a:srgbClr val="70ad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a0b7ff"/>
                </a:solidFill>
                <a:latin typeface="Futura PT"/>
              </a:rPr>
              <a:t>«Стало»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94" name="Нашивка 13"/>
          <p:cNvSpPr/>
          <p:nvPr/>
        </p:nvSpPr>
        <p:spPr>
          <a:xfrm flipV="1">
            <a:off x="4560120" y="4275000"/>
            <a:ext cx="2077920" cy="262800"/>
          </a:xfrm>
          <a:prstGeom prst="chevron">
            <a:avLst>
              <a:gd name="adj" fmla="val 50000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95" name="Picture 2" descr=""/>
          <p:cNvPicPr/>
          <p:nvPr/>
        </p:nvPicPr>
        <p:blipFill>
          <a:blip r:embed="rId2"/>
          <a:stretch/>
        </p:blipFill>
        <p:spPr>
          <a:xfrm>
            <a:off x="10938960" y="306000"/>
            <a:ext cx="980640" cy="86472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2" descr="C:\Users\User\Desktop\Крыша март\746717d6-28c8-41d1-b573-42093e6a1e00.jpg"/>
          <p:cNvPicPr/>
          <p:nvPr/>
        </p:nvPicPr>
        <p:blipFill>
          <a:blip r:embed="rId3"/>
          <a:stretch/>
        </p:blipFill>
        <p:spPr>
          <a:xfrm>
            <a:off x="7086600" y="2048400"/>
            <a:ext cx="2924280" cy="38991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97" name="Picture 3" descr="C:\Users\User\Desktop\Крыша март\1616ecdc-9651-455b-93ca-b09a404b0d0c.jpg"/>
          <p:cNvPicPr/>
          <p:nvPr/>
        </p:nvPicPr>
        <p:blipFill>
          <a:blip r:embed="rId4"/>
          <a:stretch/>
        </p:blipFill>
        <p:spPr>
          <a:xfrm>
            <a:off x="10163160" y="4039560"/>
            <a:ext cx="1927440" cy="25700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98" name="Picture 4" descr="C:\Users\User\Desktop\Крыша март\8f731554-deb6-4fb8-ae76-9b3cfa1f2e4b.jpg"/>
          <p:cNvPicPr/>
          <p:nvPr/>
        </p:nvPicPr>
        <p:blipFill>
          <a:blip r:embed="rId5"/>
          <a:stretch/>
        </p:blipFill>
        <p:spPr>
          <a:xfrm>
            <a:off x="1127880" y="2291760"/>
            <a:ext cx="2754720" cy="36730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Рисунок 4" descr=""/>
          <p:cNvPicPr/>
          <p:nvPr/>
        </p:nvPicPr>
        <p:blipFill>
          <a:blip r:embed="rId1"/>
          <a:stretch/>
        </p:blipFill>
        <p:spPr>
          <a:xfrm>
            <a:off x="-21240" y="-42480"/>
            <a:ext cx="617400" cy="1201320"/>
          </a:xfrm>
          <a:prstGeom prst="rect">
            <a:avLst/>
          </a:prstGeom>
          <a:ln w="0">
            <a:noFill/>
          </a:ln>
        </p:spPr>
      </p:pic>
      <p:sp>
        <p:nvSpPr>
          <p:cNvPr id="300" name="TextBox 5"/>
          <p:cNvSpPr/>
          <p:nvPr/>
        </p:nvSpPr>
        <p:spPr>
          <a:xfrm>
            <a:off x="692640" y="1440"/>
            <a:ext cx="10909440" cy="168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prst="relaxedInset" w="127000" h="31750"/>
              <a:contourClr>
                <a:schemeClr val="accent1"/>
              </a:contourClr>
            </a:sp3d>
          </a:bodyPr>
          <a:p>
            <a:pPr algn="ctr">
              <a:lnSpc>
                <a:spcPct val="100000"/>
              </a:lnSpc>
              <a:buNone/>
            </a:pPr>
            <a:endParaRPr b="0" lang="ru-RU" sz="3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2f5597"/>
                </a:solidFill>
                <a:latin typeface="Times New Roman"/>
              </a:rPr>
              <a:t>Визуализация  «Было» – «Стало»</a:t>
            </a:r>
            <a:endParaRPr b="0" lang="ru-RU" sz="32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4100" spc="-1" strike="noStrike">
              <a:latin typeface="XO Oriel"/>
            </a:endParaRPr>
          </a:p>
        </p:txBody>
      </p:sp>
      <p:sp>
        <p:nvSpPr>
          <p:cNvPr id="301" name="Прямоугольник 2"/>
          <p:cNvSpPr/>
          <p:nvPr/>
        </p:nvSpPr>
        <p:spPr>
          <a:xfrm>
            <a:off x="596520" y="1294560"/>
            <a:ext cx="2053800" cy="668160"/>
          </a:xfrm>
          <a:prstGeom prst="rect">
            <a:avLst/>
          </a:prstGeom>
          <a:solidFill>
            <a:srgbClr val="ffffff"/>
          </a:solidFill>
          <a:ln>
            <a:solidFill>
              <a:srgbClr val="70ad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a0b7ff"/>
                </a:solidFill>
                <a:latin typeface="Futura PT"/>
              </a:rPr>
              <a:t>«Было»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302" name="Прямоугольник 3"/>
          <p:cNvSpPr/>
          <p:nvPr/>
        </p:nvSpPr>
        <p:spPr>
          <a:xfrm>
            <a:off x="8153280" y="1158840"/>
            <a:ext cx="2371320" cy="751680"/>
          </a:xfrm>
          <a:prstGeom prst="rect">
            <a:avLst/>
          </a:prstGeom>
          <a:solidFill>
            <a:srgbClr val="ffffff"/>
          </a:solidFill>
          <a:ln>
            <a:solidFill>
              <a:srgbClr val="70ad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a0b7ff"/>
                </a:solidFill>
                <a:latin typeface="Futura PT"/>
              </a:rPr>
              <a:t>«Стало»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303" name="Нашивка 12"/>
          <p:cNvSpPr/>
          <p:nvPr/>
        </p:nvSpPr>
        <p:spPr>
          <a:xfrm>
            <a:off x="3161160" y="4369680"/>
            <a:ext cx="2066040" cy="237240"/>
          </a:xfrm>
          <a:prstGeom prst="chevron">
            <a:avLst>
              <a:gd name="adj" fmla="val 50000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04" name="Picture 2" descr=""/>
          <p:cNvPicPr/>
          <p:nvPr/>
        </p:nvPicPr>
        <p:blipFill>
          <a:blip r:embed="rId2"/>
          <a:stretch/>
        </p:blipFill>
        <p:spPr>
          <a:xfrm>
            <a:off x="10938960" y="306000"/>
            <a:ext cx="980640" cy="86472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3" descr=""/>
          <p:cNvPicPr/>
          <p:nvPr/>
        </p:nvPicPr>
        <p:blipFill>
          <a:blip r:embed="rId3"/>
          <a:stretch/>
        </p:blipFill>
        <p:spPr>
          <a:xfrm>
            <a:off x="174240" y="2277360"/>
            <a:ext cx="2986560" cy="39776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306" name="Picture 4" descr=""/>
          <p:cNvPicPr/>
          <p:nvPr/>
        </p:nvPicPr>
        <p:blipFill>
          <a:blip r:embed="rId4"/>
          <a:stretch/>
        </p:blipFill>
        <p:spPr>
          <a:xfrm rot="5400000">
            <a:off x="9747720" y="4581360"/>
            <a:ext cx="2518560" cy="18889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307" name="Picture 2" descr=""/>
          <p:cNvPicPr/>
          <p:nvPr/>
        </p:nvPicPr>
        <p:blipFill>
          <a:blip r:embed="rId5"/>
          <a:stretch/>
        </p:blipFill>
        <p:spPr>
          <a:xfrm>
            <a:off x="5380200" y="1212480"/>
            <a:ext cx="2187360" cy="29196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308" name="Picture 3" descr="C:\Users\User\Desktop\Крыша март\68bc4845-9e71-40ad-be7e-dcb260a6d28a.jpg"/>
          <p:cNvPicPr/>
          <p:nvPr/>
        </p:nvPicPr>
        <p:blipFill>
          <a:blip r:embed="rId6"/>
          <a:stretch/>
        </p:blipFill>
        <p:spPr>
          <a:xfrm>
            <a:off x="8593200" y="1963080"/>
            <a:ext cx="2208960" cy="302076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4" descr="C:\Users\User\Desktop\Крыша март\3c677196-726d-410b-8151-be0a746be3e4.jpg"/>
          <p:cNvPicPr/>
          <p:nvPr/>
        </p:nvPicPr>
        <p:blipFill>
          <a:blip r:embed="rId7"/>
          <a:stretch/>
        </p:blipFill>
        <p:spPr>
          <a:xfrm>
            <a:off x="6363360" y="3736080"/>
            <a:ext cx="2408040" cy="32108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Рисунок 3" descr=""/>
          <p:cNvPicPr/>
          <p:nvPr/>
        </p:nvPicPr>
        <p:blipFill>
          <a:blip r:embed="rId1"/>
          <a:stretch/>
        </p:blipFill>
        <p:spPr>
          <a:xfrm>
            <a:off x="1848240" y="-31320"/>
            <a:ext cx="10215720" cy="6888960"/>
          </a:xfrm>
          <a:prstGeom prst="rect">
            <a:avLst/>
          </a:prstGeom>
          <a:ln w="0">
            <a:noFill/>
          </a:ln>
        </p:spPr>
      </p:pic>
      <p:sp>
        <p:nvSpPr>
          <p:cNvPr id="311" name="TextBox 4"/>
          <p:cNvSpPr/>
          <p:nvPr/>
        </p:nvSpPr>
        <p:spPr>
          <a:xfrm>
            <a:off x="2180880" y="1704240"/>
            <a:ext cx="954972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prst="relaxedInset" w="127000" h="31750"/>
              <a:contourClr>
                <a:schemeClr val="accent1"/>
              </a:contourClr>
            </a:sp3d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000" spc="-1" strike="noStrike">
                <a:solidFill>
                  <a:srgbClr val="2f5597"/>
                </a:solidFill>
                <a:latin typeface="Times New Roman"/>
              </a:rPr>
              <a:t>Спасибо за внимание</a:t>
            </a:r>
            <a:r>
              <a:rPr b="1" lang="ru-RU" sz="4000" spc="-1" strike="noStrike" cap="all">
                <a:solidFill>
                  <a:srgbClr val="446ac4"/>
                </a:solidFill>
                <a:latin typeface="Futura PT Light"/>
              </a:rPr>
              <a:t>!</a:t>
            </a:r>
            <a:endParaRPr b="0" lang="ru-RU" sz="4000" spc="-1" strike="noStrike">
              <a:latin typeface="XO Oriel"/>
            </a:endParaRPr>
          </a:p>
        </p:txBody>
      </p:sp>
      <p:pic>
        <p:nvPicPr>
          <p:cNvPr id="312" name="Picture 2" descr=""/>
          <p:cNvPicPr/>
          <p:nvPr/>
        </p:nvPicPr>
        <p:blipFill>
          <a:blip r:embed="rId2"/>
          <a:stretch/>
        </p:blipFill>
        <p:spPr>
          <a:xfrm>
            <a:off x="10832040" y="454320"/>
            <a:ext cx="980640" cy="864720"/>
          </a:xfrm>
          <a:prstGeom prst="rect">
            <a:avLst/>
          </a:prstGeom>
          <a:ln w="0">
            <a:noFill/>
          </a:ln>
        </p:spPr>
      </p:pic>
      <p:pic>
        <p:nvPicPr>
          <p:cNvPr id="313" name="Picture 3" descr=""/>
          <p:cNvPicPr/>
          <p:nvPr/>
        </p:nvPicPr>
        <p:blipFill>
          <a:blip r:embed="rId3"/>
          <a:stretch/>
        </p:blipFill>
        <p:spPr>
          <a:xfrm>
            <a:off x="601200" y="304560"/>
            <a:ext cx="1476720" cy="1535760"/>
          </a:xfrm>
          <a:prstGeom prst="rect">
            <a:avLst/>
          </a:prstGeom>
          <a:ln w="0">
            <a:noFill/>
          </a:ln>
        </p:spPr>
      </p:pic>
      <p:pic>
        <p:nvPicPr>
          <p:cNvPr id="314" name="Picture 2" descr=""/>
          <p:cNvPicPr/>
          <p:nvPr/>
        </p:nvPicPr>
        <p:blipFill>
          <a:blip r:embed="rId4"/>
          <a:stretch/>
        </p:blipFill>
        <p:spPr>
          <a:xfrm>
            <a:off x="487440" y="2852640"/>
            <a:ext cx="4376520" cy="32857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4" descr=""/>
          <p:cNvPicPr/>
          <p:nvPr/>
        </p:nvPicPr>
        <p:blipFill>
          <a:blip r:embed="rId1"/>
          <a:stretch/>
        </p:blipFill>
        <p:spPr>
          <a:xfrm>
            <a:off x="-21240" y="-42480"/>
            <a:ext cx="617400" cy="1201320"/>
          </a:xfrm>
          <a:prstGeom prst="rect">
            <a:avLst/>
          </a:prstGeom>
          <a:ln w="0">
            <a:noFill/>
          </a:ln>
        </p:spPr>
      </p:pic>
      <p:sp>
        <p:nvSpPr>
          <p:cNvPr id="88" name="TextBox 5"/>
          <p:cNvSpPr/>
          <p:nvPr/>
        </p:nvSpPr>
        <p:spPr>
          <a:xfrm>
            <a:off x="803520" y="265680"/>
            <a:ext cx="105843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2f5597"/>
                </a:solidFill>
                <a:latin typeface="Times New Roman"/>
              </a:rPr>
              <a:t>Паспорт проекта</a:t>
            </a:r>
            <a:endParaRPr b="0" lang="ru-RU" sz="3200" spc="-1" strike="noStrike">
              <a:latin typeface="XO Oriel"/>
            </a:endParaRPr>
          </a:p>
        </p:txBody>
      </p:sp>
      <p:sp>
        <p:nvSpPr>
          <p:cNvPr id="89" name="Прямая соединительная линия 9"/>
          <p:cNvSpPr/>
          <p:nvPr/>
        </p:nvSpPr>
        <p:spPr>
          <a:xfrm>
            <a:off x="3049200" y="897480"/>
            <a:ext cx="6034320" cy="36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Прямоугольник 14"/>
          <p:cNvSpPr/>
          <p:nvPr/>
        </p:nvSpPr>
        <p:spPr>
          <a:xfrm>
            <a:off x="941040" y="2187000"/>
            <a:ext cx="1030968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</p:txBody>
      </p:sp>
      <p:pic>
        <p:nvPicPr>
          <p:cNvPr id="91" name="Picture 2" descr=""/>
          <p:cNvPicPr/>
          <p:nvPr/>
        </p:nvPicPr>
        <p:blipFill>
          <a:blip r:embed="rId2"/>
          <a:stretch/>
        </p:blipFill>
        <p:spPr>
          <a:xfrm>
            <a:off x="11180520" y="110520"/>
            <a:ext cx="980640" cy="864720"/>
          </a:xfrm>
          <a:prstGeom prst="rect">
            <a:avLst/>
          </a:prstGeom>
          <a:ln w="0">
            <a:noFill/>
          </a:ln>
        </p:spPr>
      </p:pic>
      <p:pic>
        <p:nvPicPr>
          <p:cNvPr id="92" name="Picture 2" descr="C:\Users\User\Desktop\44444.jpg"/>
          <p:cNvPicPr/>
          <p:nvPr/>
        </p:nvPicPr>
        <p:blipFill>
          <a:blip r:embed="rId3"/>
          <a:srcRect l="18240" t="17743" r="17472" b="5172"/>
          <a:stretch/>
        </p:blipFill>
        <p:spPr>
          <a:xfrm>
            <a:off x="1544400" y="850680"/>
            <a:ext cx="8375400" cy="5648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4" descr=""/>
          <p:cNvPicPr/>
          <p:nvPr/>
        </p:nvPicPr>
        <p:blipFill>
          <a:blip r:embed="rId1"/>
          <a:stretch/>
        </p:blipFill>
        <p:spPr>
          <a:xfrm>
            <a:off x="-21240" y="-42480"/>
            <a:ext cx="617400" cy="1201320"/>
          </a:xfrm>
          <a:prstGeom prst="rect">
            <a:avLst/>
          </a:prstGeom>
          <a:ln w="0">
            <a:noFill/>
          </a:ln>
        </p:spPr>
      </p:pic>
      <p:sp>
        <p:nvSpPr>
          <p:cNvPr id="94" name="TextBox 5"/>
          <p:cNvSpPr/>
          <p:nvPr/>
        </p:nvSpPr>
        <p:spPr>
          <a:xfrm>
            <a:off x="1653480" y="179280"/>
            <a:ext cx="8594640" cy="12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prst="relaxedInset" w="127000" h="31750"/>
              <a:contourClr>
                <a:schemeClr val="accent1"/>
              </a:contourClr>
            </a:sp3d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2f5597"/>
                </a:solidFill>
                <a:latin typeface="Times New Roman"/>
              </a:rPr>
              <a:t>Команда проекта</a:t>
            </a:r>
            <a:endParaRPr b="0" lang="ru-RU" sz="32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4100" spc="-1" strike="noStrike">
              <a:latin typeface="XO Oriel"/>
            </a:endParaRPr>
          </a:p>
        </p:txBody>
      </p:sp>
      <p:sp>
        <p:nvSpPr>
          <p:cNvPr id="95" name="Прямая соединительная линия 9"/>
          <p:cNvSpPr/>
          <p:nvPr/>
        </p:nvSpPr>
        <p:spPr>
          <a:xfrm>
            <a:off x="2823840" y="827280"/>
            <a:ext cx="6034320" cy="36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4" descr=""/>
          <p:cNvPicPr/>
          <p:nvPr/>
        </p:nvPicPr>
        <p:blipFill>
          <a:blip r:embed="rId2"/>
          <a:stretch/>
        </p:blipFill>
        <p:spPr>
          <a:xfrm>
            <a:off x="2339640" y="1360440"/>
            <a:ext cx="552240" cy="552240"/>
          </a:xfrm>
          <a:prstGeom prst="rect">
            <a:avLst/>
          </a:prstGeom>
          <a:ln w="0">
            <a:noFill/>
          </a:ln>
        </p:spPr>
      </p:pic>
      <p:sp>
        <p:nvSpPr>
          <p:cNvPr id="97" name="Прямоугольник 1"/>
          <p:cNvSpPr/>
          <p:nvPr/>
        </p:nvSpPr>
        <p:spPr>
          <a:xfrm>
            <a:off x="3272400" y="1331280"/>
            <a:ext cx="6033960" cy="55224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ffffff"/>
                </a:solidFill>
                <a:latin typeface="Futura PT"/>
              </a:rPr>
              <a:t>  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Меленко Алла Георгиевна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, директор МКУ ЦСПСиД– РУКОВОДИТЕЛЬ ПРОЕКТА  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98" name="Прямоугольник 13"/>
          <p:cNvSpPr/>
          <p:nvPr/>
        </p:nvSpPr>
        <p:spPr>
          <a:xfrm>
            <a:off x="4417200" y="4561920"/>
            <a:ext cx="3067560" cy="615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Ноговицина О.П. </a:t>
            </a:r>
            <a:endParaRPr b="0" lang="ru-RU" sz="16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заместитель директора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99" name="Прямоугольник 15"/>
          <p:cNvSpPr/>
          <p:nvPr/>
        </p:nvSpPr>
        <p:spPr>
          <a:xfrm>
            <a:off x="2883240" y="5789160"/>
            <a:ext cx="3067560" cy="47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Кобзева З.С.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–</a:t>
            </a:r>
            <a:endParaRPr b="0" lang="ru-RU" sz="16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заведующий отделением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00" name="Прямоугольник 19"/>
          <p:cNvSpPr/>
          <p:nvPr/>
        </p:nvSpPr>
        <p:spPr>
          <a:xfrm>
            <a:off x="8233920" y="4321080"/>
            <a:ext cx="3782520" cy="431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Сивцова М.Г. </a:t>
            </a:r>
            <a:endParaRPr b="0" lang="ru-RU" sz="16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экономист</a:t>
            </a:r>
            <a:endParaRPr b="0" lang="ru-RU" sz="1600" spc="-1" strike="noStrike">
              <a:latin typeface="XO Oriel"/>
            </a:endParaRPr>
          </a:p>
        </p:txBody>
      </p:sp>
      <p:pic>
        <p:nvPicPr>
          <p:cNvPr id="101" name="Picture 2" descr="C:\Users\User\Desktop\Меленко фото.jpg"/>
          <p:cNvPicPr/>
          <p:nvPr/>
        </p:nvPicPr>
        <p:blipFill>
          <a:blip r:embed="rId3"/>
          <a:stretch/>
        </p:blipFill>
        <p:spPr>
          <a:xfrm>
            <a:off x="2115000" y="787320"/>
            <a:ext cx="1554840" cy="2073240"/>
          </a:xfrm>
          <a:prstGeom prst="rect">
            <a:avLst/>
          </a:prstGeom>
          <a:ln w="0">
            <a:noFill/>
          </a:ln>
        </p:spPr>
      </p:pic>
      <p:pic>
        <p:nvPicPr>
          <p:cNvPr id="102" name="Picture 4" descr="F:\Облоко\Бережливое производство\IMG_20201102_092823.jpg"/>
          <p:cNvPicPr/>
          <p:nvPr/>
        </p:nvPicPr>
        <p:blipFill>
          <a:blip r:embed="rId4"/>
          <a:stretch/>
        </p:blipFill>
        <p:spPr>
          <a:xfrm>
            <a:off x="4539600" y="2293560"/>
            <a:ext cx="1927440" cy="2184480"/>
          </a:xfrm>
          <a:prstGeom prst="rect">
            <a:avLst/>
          </a:prstGeom>
          <a:ln w="0">
            <a:noFill/>
          </a:ln>
        </p:spPr>
      </p:pic>
      <p:pic>
        <p:nvPicPr>
          <p:cNvPr id="103" name="Picture 6" descr="C:\Users\User\Downloads\IMG_20201102_095538.jpg"/>
          <p:cNvPicPr/>
          <p:nvPr/>
        </p:nvPicPr>
        <p:blipFill>
          <a:blip r:embed="rId5"/>
          <a:srcRect l="0" t="12951" r="0" b="0"/>
          <a:stretch/>
        </p:blipFill>
        <p:spPr>
          <a:xfrm>
            <a:off x="9156600" y="1824120"/>
            <a:ext cx="2079360" cy="2413440"/>
          </a:xfrm>
          <a:prstGeom prst="rect">
            <a:avLst/>
          </a:prstGeom>
          <a:ln w="0">
            <a:noFill/>
          </a:ln>
        </p:spPr>
      </p:pic>
      <p:pic>
        <p:nvPicPr>
          <p:cNvPr id="104" name="Picture 2" descr=""/>
          <p:cNvPicPr/>
          <p:nvPr/>
        </p:nvPicPr>
        <p:blipFill>
          <a:blip r:embed="rId6"/>
          <a:stretch/>
        </p:blipFill>
        <p:spPr>
          <a:xfrm>
            <a:off x="10824840" y="354960"/>
            <a:ext cx="980640" cy="864720"/>
          </a:xfrm>
          <a:prstGeom prst="rect">
            <a:avLst/>
          </a:prstGeom>
          <a:ln w="0">
            <a:noFill/>
          </a:ln>
        </p:spPr>
      </p:pic>
      <p:pic>
        <p:nvPicPr>
          <p:cNvPr id="105" name="Picture 2" descr="C:\Users\User\Desktop\Крыша март\bf3affdd-648b-465d-8633-1ad38d40d37b.jpg"/>
          <p:cNvPicPr/>
          <p:nvPr/>
        </p:nvPicPr>
        <p:blipFill>
          <a:blip r:embed="rId7"/>
          <a:stretch/>
        </p:blipFill>
        <p:spPr>
          <a:xfrm>
            <a:off x="1653480" y="3562920"/>
            <a:ext cx="1876320" cy="2507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Рисунок 4" descr=""/>
          <p:cNvPicPr/>
          <p:nvPr/>
        </p:nvPicPr>
        <p:blipFill>
          <a:blip r:embed="rId1"/>
          <a:stretch/>
        </p:blipFill>
        <p:spPr>
          <a:xfrm>
            <a:off x="-21240" y="-720"/>
            <a:ext cx="617400" cy="1201320"/>
          </a:xfrm>
          <a:prstGeom prst="rect">
            <a:avLst/>
          </a:prstGeom>
          <a:ln w="0">
            <a:noFill/>
          </a:ln>
        </p:spPr>
      </p:pic>
      <p:sp>
        <p:nvSpPr>
          <p:cNvPr id="107" name="TextBox 5"/>
          <p:cNvSpPr/>
          <p:nvPr/>
        </p:nvSpPr>
        <p:spPr>
          <a:xfrm>
            <a:off x="838080" y="196200"/>
            <a:ext cx="1079172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2f5597"/>
                </a:solidFill>
                <a:latin typeface="Times New Roman"/>
              </a:rPr>
              <a:t>Карта текущего состояния процесса</a:t>
            </a:r>
            <a:endParaRPr b="0" lang="ru-RU" sz="3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400" spc="-1" strike="noStrike">
              <a:latin typeface="XO Oriel"/>
            </a:endParaRPr>
          </a:p>
        </p:txBody>
      </p:sp>
      <p:graphicFrame>
        <p:nvGraphicFramePr>
          <p:cNvPr id="108" name="Таблица 1"/>
          <p:cNvGraphicFramePr/>
          <p:nvPr/>
        </p:nvGraphicFramePr>
        <p:xfrm>
          <a:off x="838080" y="3601440"/>
          <a:ext cx="10515240" cy="799560"/>
        </p:xfrm>
        <a:graphic>
          <a:graphicData uri="http://schemas.openxmlformats.org/drawingml/2006/table">
            <a:tbl>
              <a:tblPr/>
              <a:tblGrid>
                <a:gridCol w="326880"/>
                <a:gridCol w="378000"/>
                <a:gridCol w="201600"/>
                <a:gridCol w="201600"/>
                <a:gridCol w="22968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46520"/>
              </a:tblGrid>
              <a:tr h="38880"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880">
                <a:tc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880"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880"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880"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880"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880"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880"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rowSpan="2"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 row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rowSpan="2"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 row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rowSpan="2"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 row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rowSpan="2"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 row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rowSpan="2"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 row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rowSpan="2"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 row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rowSpan="2"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 row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rowSpan="2"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 row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35800"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 grid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 grid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 grid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 grid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 grid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 grid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 grid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 grid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8880"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880"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880"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880"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13120"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88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ВПП </a:t>
                      </a:r>
                      <a:r>
                        <a:rPr b="0" lang="en-US" sz="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min</a:t>
                      </a:r>
                      <a:endParaRPr b="0" lang="ru-RU" sz="200" spc="-1" strike="noStrike">
                        <a:latin typeface="XO Orie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ru-RU" sz="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5212</a:t>
                      </a:r>
                      <a:endParaRPr b="0" lang="ru-RU" sz="200" spc="-1" strike="noStrike">
                        <a:latin typeface="XO Orie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88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max</a:t>
                      </a:r>
                      <a:endParaRPr b="0" lang="ru-RU" sz="200" spc="-1" strike="noStrike">
                        <a:latin typeface="XO Orie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ru-RU" sz="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6900</a:t>
                      </a:r>
                      <a:endParaRPr b="0" lang="ru-RU" sz="200" spc="-1" strike="noStrike">
                        <a:latin typeface="XO Orie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9" name="Прямая со стрелкой 6"/>
          <p:cNvSpPr/>
          <p:nvPr/>
        </p:nvSpPr>
        <p:spPr>
          <a:xfrm>
            <a:off x="4210920" y="1466640"/>
            <a:ext cx="317160" cy="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Прямая со стрелкой 7"/>
          <p:cNvSpPr/>
          <p:nvPr/>
        </p:nvSpPr>
        <p:spPr>
          <a:xfrm>
            <a:off x="6635880" y="1365120"/>
            <a:ext cx="317160" cy="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Прямая со стрелкой 13"/>
          <p:cNvSpPr/>
          <p:nvPr/>
        </p:nvSpPr>
        <p:spPr>
          <a:xfrm>
            <a:off x="3735072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Прямая со стрелкой 14"/>
          <p:cNvSpPr/>
          <p:nvPr/>
        </p:nvSpPr>
        <p:spPr>
          <a:xfrm>
            <a:off x="395096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Прямая со стрелкой 15"/>
          <p:cNvSpPr/>
          <p:nvPr/>
        </p:nvSpPr>
        <p:spPr>
          <a:xfrm>
            <a:off x="416685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Прямая со стрелкой 16"/>
          <p:cNvSpPr/>
          <p:nvPr/>
        </p:nvSpPr>
        <p:spPr>
          <a:xfrm>
            <a:off x="438278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Прямая со стрелкой 17"/>
          <p:cNvSpPr/>
          <p:nvPr/>
        </p:nvSpPr>
        <p:spPr>
          <a:xfrm>
            <a:off x="459867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Прямая со стрелкой 18"/>
          <p:cNvSpPr/>
          <p:nvPr/>
        </p:nvSpPr>
        <p:spPr>
          <a:xfrm>
            <a:off x="481456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Прямая со стрелкой 19"/>
          <p:cNvSpPr/>
          <p:nvPr/>
        </p:nvSpPr>
        <p:spPr>
          <a:xfrm>
            <a:off x="503046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Прямая со стрелкой 20"/>
          <p:cNvSpPr/>
          <p:nvPr/>
        </p:nvSpPr>
        <p:spPr>
          <a:xfrm>
            <a:off x="524638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Прямая со стрелкой 21"/>
          <p:cNvSpPr/>
          <p:nvPr/>
        </p:nvSpPr>
        <p:spPr>
          <a:xfrm flipH="1">
            <a:off x="2701800" y="4678560"/>
            <a:ext cx="414360" cy="657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Прямая со стрелкой 22"/>
          <p:cNvSpPr/>
          <p:nvPr/>
        </p:nvSpPr>
        <p:spPr>
          <a:xfrm>
            <a:off x="287146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Прямая со стрелкой 23"/>
          <p:cNvSpPr/>
          <p:nvPr/>
        </p:nvSpPr>
        <p:spPr>
          <a:xfrm>
            <a:off x="308736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Прямая со стрелкой 24"/>
          <p:cNvSpPr/>
          <p:nvPr/>
        </p:nvSpPr>
        <p:spPr>
          <a:xfrm>
            <a:off x="330328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Прямая со стрелкой 25"/>
          <p:cNvSpPr/>
          <p:nvPr/>
        </p:nvSpPr>
        <p:spPr>
          <a:xfrm>
            <a:off x="351918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Прямая со стрелкой 26"/>
          <p:cNvSpPr/>
          <p:nvPr/>
        </p:nvSpPr>
        <p:spPr>
          <a:xfrm>
            <a:off x="3735072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Прямая со стрелкой 27"/>
          <p:cNvSpPr/>
          <p:nvPr/>
        </p:nvSpPr>
        <p:spPr>
          <a:xfrm>
            <a:off x="395096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Прямая со стрелкой 28"/>
          <p:cNvSpPr/>
          <p:nvPr/>
        </p:nvSpPr>
        <p:spPr>
          <a:xfrm>
            <a:off x="416685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Прямая со стрелкой 29"/>
          <p:cNvSpPr/>
          <p:nvPr/>
        </p:nvSpPr>
        <p:spPr>
          <a:xfrm>
            <a:off x="438278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Прямая со стрелкой 30"/>
          <p:cNvSpPr/>
          <p:nvPr/>
        </p:nvSpPr>
        <p:spPr>
          <a:xfrm>
            <a:off x="459867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Прямая со стрелкой 31"/>
          <p:cNvSpPr/>
          <p:nvPr/>
        </p:nvSpPr>
        <p:spPr>
          <a:xfrm>
            <a:off x="481456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Прямая со стрелкой 32"/>
          <p:cNvSpPr/>
          <p:nvPr/>
        </p:nvSpPr>
        <p:spPr>
          <a:xfrm>
            <a:off x="503046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Прямая со стрелкой 33"/>
          <p:cNvSpPr/>
          <p:nvPr/>
        </p:nvSpPr>
        <p:spPr>
          <a:xfrm>
            <a:off x="2129040" y="181620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Блок-схема: процесс 34"/>
          <p:cNvSpPr/>
          <p:nvPr/>
        </p:nvSpPr>
        <p:spPr>
          <a:xfrm>
            <a:off x="4802040" y="960480"/>
            <a:ext cx="1841040" cy="129492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Заявитель -  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Вход заявителя в МКУ ЦСПСиД 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60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74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133" name="Блок-схема: процесс 35"/>
          <p:cNvSpPr/>
          <p:nvPr/>
        </p:nvSpPr>
        <p:spPr>
          <a:xfrm>
            <a:off x="6964200" y="812160"/>
            <a:ext cx="1836360" cy="184752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Специалист по соц.работе -  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Сверка документов, необходимых для предоставления адресной помощи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431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586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134" name="Прямая со стрелкой 37"/>
          <p:cNvSpPr/>
          <p:nvPr/>
        </p:nvSpPr>
        <p:spPr>
          <a:xfrm flipH="1">
            <a:off x="10982160" y="3731760"/>
            <a:ext cx="360" cy="260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Прямая со стрелкой 38"/>
          <p:cNvSpPr/>
          <p:nvPr/>
        </p:nvSpPr>
        <p:spPr>
          <a:xfrm>
            <a:off x="10161720" y="1994760"/>
            <a:ext cx="360" cy="329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Прямая со стрелкой 39"/>
          <p:cNvSpPr/>
          <p:nvPr/>
        </p:nvSpPr>
        <p:spPr>
          <a:xfrm flipH="1">
            <a:off x="4942800" y="4533480"/>
            <a:ext cx="443520" cy="14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Прямая со стрелкой 40"/>
          <p:cNvSpPr/>
          <p:nvPr/>
        </p:nvSpPr>
        <p:spPr>
          <a:xfrm flipH="1">
            <a:off x="7188120" y="4608360"/>
            <a:ext cx="5162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Прямая со стрелкой 41"/>
          <p:cNvSpPr/>
          <p:nvPr/>
        </p:nvSpPr>
        <p:spPr>
          <a:xfrm>
            <a:off x="287146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Прямая со стрелкой 42"/>
          <p:cNvSpPr/>
          <p:nvPr/>
        </p:nvSpPr>
        <p:spPr>
          <a:xfrm>
            <a:off x="308736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Прямая со стрелкой 43"/>
          <p:cNvSpPr/>
          <p:nvPr/>
        </p:nvSpPr>
        <p:spPr>
          <a:xfrm>
            <a:off x="330328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Прямая со стрелкой 44"/>
          <p:cNvSpPr/>
          <p:nvPr/>
        </p:nvSpPr>
        <p:spPr>
          <a:xfrm>
            <a:off x="351918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Прямая со стрелкой 45"/>
          <p:cNvSpPr/>
          <p:nvPr/>
        </p:nvSpPr>
        <p:spPr>
          <a:xfrm>
            <a:off x="3735072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Прямая со стрелкой 46"/>
          <p:cNvSpPr/>
          <p:nvPr/>
        </p:nvSpPr>
        <p:spPr>
          <a:xfrm>
            <a:off x="395096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Прямая со стрелкой 47"/>
          <p:cNvSpPr/>
          <p:nvPr/>
        </p:nvSpPr>
        <p:spPr>
          <a:xfrm>
            <a:off x="416685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Прямая со стрелкой 48"/>
          <p:cNvSpPr/>
          <p:nvPr/>
        </p:nvSpPr>
        <p:spPr>
          <a:xfrm>
            <a:off x="438278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Прямая со стрелкой 49"/>
          <p:cNvSpPr/>
          <p:nvPr/>
        </p:nvSpPr>
        <p:spPr>
          <a:xfrm>
            <a:off x="459867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Прямая со стрелкой 50"/>
          <p:cNvSpPr/>
          <p:nvPr/>
        </p:nvSpPr>
        <p:spPr>
          <a:xfrm>
            <a:off x="481456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Блок-схема: процесс 51"/>
          <p:cNvSpPr/>
          <p:nvPr/>
        </p:nvSpPr>
        <p:spPr>
          <a:xfrm>
            <a:off x="287640" y="1288080"/>
            <a:ext cx="1841040" cy="160632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Специалист по соц.работе -  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Получение информации от семьи о необходимости установки АДПИ. Беседа с заявителем.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423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499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</p:txBody>
      </p:sp>
      <p:sp>
        <p:nvSpPr>
          <p:cNvPr id="149" name="Блок-схема: процесс 52"/>
          <p:cNvSpPr/>
          <p:nvPr/>
        </p:nvSpPr>
        <p:spPr>
          <a:xfrm>
            <a:off x="2446560" y="1031760"/>
            <a:ext cx="1847520" cy="140760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Специалист по соц.работе -  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Проверка сведений о семье 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348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429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150" name="Блок-схема: процесс 53"/>
          <p:cNvSpPr/>
          <p:nvPr/>
        </p:nvSpPr>
        <p:spPr>
          <a:xfrm>
            <a:off x="9244080" y="813960"/>
            <a:ext cx="1834920" cy="114264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Заявитель -  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Заполнение документов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1146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1295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151" name="Прямая со стрелкой 54"/>
          <p:cNvSpPr/>
          <p:nvPr/>
        </p:nvSpPr>
        <p:spPr>
          <a:xfrm>
            <a:off x="8802720" y="1288080"/>
            <a:ext cx="3139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Блок-схема: процесс 55"/>
          <p:cNvSpPr/>
          <p:nvPr/>
        </p:nvSpPr>
        <p:spPr>
          <a:xfrm>
            <a:off x="10033920" y="2358720"/>
            <a:ext cx="1834920" cy="137268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Специалист по соц.работе -  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Прием документов от заявителя для копирования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182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4</a:t>
            </a: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91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153" name="Прямая со стрелкой 56"/>
          <p:cNvSpPr/>
          <p:nvPr/>
        </p:nvSpPr>
        <p:spPr>
          <a:xfrm flipH="1" flipV="1">
            <a:off x="9537840" y="4587840"/>
            <a:ext cx="495000" cy="2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Блок-схема: процесс 57"/>
          <p:cNvSpPr/>
          <p:nvPr/>
        </p:nvSpPr>
        <p:spPr>
          <a:xfrm>
            <a:off x="10033920" y="4037040"/>
            <a:ext cx="1833120" cy="114264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Заявитель -  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Выход заявителя из 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5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8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155" name="Блок-схема: процесс 58"/>
          <p:cNvSpPr/>
          <p:nvPr/>
        </p:nvSpPr>
        <p:spPr>
          <a:xfrm>
            <a:off x="7705080" y="4037040"/>
            <a:ext cx="1833120" cy="114264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Формирование личного дела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1026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1572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156" name="Блок-схема: процесс 59"/>
          <p:cNvSpPr/>
          <p:nvPr/>
        </p:nvSpPr>
        <p:spPr>
          <a:xfrm>
            <a:off x="5353200" y="4037040"/>
            <a:ext cx="1834920" cy="114264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Направление запроса на получение справки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953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1189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157" name="Блок-схема: процесс 60"/>
          <p:cNvSpPr/>
          <p:nvPr/>
        </p:nvSpPr>
        <p:spPr>
          <a:xfrm>
            <a:off x="3106440" y="3836880"/>
            <a:ext cx="1834920" cy="125208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Комиссия -  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Заседание комиссии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1238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1504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158" name="Блок-схема: процесс 61"/>
          <p:cNvSpPr/>
          <p:nvPr/>
        </p:nvSpPr>
        <p:spPr>
          <a:xfrm>
            <a:off x="75240" y="3862080"/>
            <a:ext cx="1599480" cy="209988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Специалист по соц.работе -  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Звонок заявителю о назначении даты  и времени предоставления социальной помощи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97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139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159" name="Прямая со стрелкой 62"/>
          <p:cNvSpPr/>
          <p:nvPr/>
        </p:nvSpPr>
        <p:spPr>
          <a:xfrm>
            <a:off x="308736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Прямая со стрелкой 63"/>
          <p:cNvSpPr/>
          <p:nvPr/>
        </p:nvSpPr>
        <p:spPr>
          <a:xfrm>
            <a:off x="330328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Прямая со стрелкой 64"/>
          <p:cNvSpPr/>
          <p:nvPr/>
        </p:nvSpPr>
        <p:spPr>
          <a:xfrm>
            <a:off x="351918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Прямая со стрелкой 65"/>
          <p:cNvSpPr/>
          <p:nvPr/>
        </p:nvSpPr>
        <p:spPr>
          <a:xfrm>
            <a:off x="3735072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Прямая со стрелкой 66"/>
          <p:cNvSpPr/>
          <p:nvPr/>
        </p:nvSpPr>
        <p:spPr>
          <a:xfrm>
            <a:off x="395096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" name="Прямая со стрелкой 67"/>
          <p:cNvSpPr/>
          <p:nvPr/>
        </p:nvSpPr>
        <p:spPr>
          <a:xfrm>
            <a:off x="416685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Прямая со стрелкой 68"/>
          <p:cNvSpPr/>
          <p:nvPr/>
        </p:nvSpPr>
        <p:spPr>
          <a:xfrm>
            <a:off x="438278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Прямая со стрелкой 69"/>
          <p:cNvSpPr/>
          <p:nvPr/>
        </p:nvSpPr>
        <p:spPr>
          <a:xfrm>
            <a:off x="459867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Прямая со стрелкой 70"/>
          <p:cNvSpPr/>
          <p:nvPr/>
        </p:nvSpPr>
        <p:spPr>
          <a:xfrm>
            <a:off x="481456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8" name="Picture 68" descr=""/>
          <p:cNvPicPr/>
          <p:nvPr/>
        </p:nvPicPr>
        <p:blipFill>
          <a:blip r:embed="rId2"/>
          <a:stretch/>
        </p:blipFill>
        <p:spPr>
          <a:xfrm>
            <a:off x="4169520" y="3256920"/>
            <a:ext cx="974520" cy="688680"/>
          </a:xfrm>
          <a:prstGeom prst="rect">
            <a:avLst/>
          </a:prstGeom>
          <a:ln w="0">
            <a:noFill/>
          </a:ln>
        </p:spPr>
      </p:pic>
      <p:pic>
        <p:nvPicPr>
          <p:cNvPr id="169" name="Picture 69" descr=""/>
          <p:cNvPicPr/>
          <p:nvPr/>
        </p:nvPicPr>
        <p:blipFill>
          <a:blip r:embed="rId3"/>
          <a:stretch/>
        </p:blipFill>
        <p:spPr>
          <a:xfrm>
            <a:off x="875160" y="764280"/>
            <a:ext cx="980640" cy="688680"/>
          </a:xfrm>
          <a:prstGeom prst="rect">
            <a:avLst/>
          </a:prstGeom>
          <a:ln w="0">
            <a:noFill/>
          </a:ln>
        </p:spPr>
      </p:pic>
      <p:pic>
        <p:nvPicPr>
          <p:cNvPr id="170" name="Picture 70" descr=""/>
          <p:cNvPicPr/>
          <p:nvPr/>
        </p:nvPicPr>
        <p:blipFill>
          <a:blip r:embed="rId4"/>
          <a:stretch/>
        </p:blipFill>
        <p:spPr>
          <a:xfrm>
            <a:off x="869040" y="2767320"/>
            <a:ext cx="987120" cy="1036440"/>
          </a:xfrm>
          <a:prstGeom prst="rect">
            <a:avLst/>
          </a:prstGeom>
          <a:ln w="0">
            <a:noFill/>
          </a:ln>
        </p:spPr>
      </p:pic>
      <p:pic>
        <p:nvPicPr>
          <p:cNvPr id="171" name="Picture 71" descr=""/>
          <p:cNvPicPr/>
          <p:nvPr/>
        </p:nvPicPr>
        <p:blipFill>
          <a:blip r:embed="rId5"/>
          <a:stretch/>
        </p:blipFill>
        <p:spPr>
          <a:xfrm>
            <a:off x="3275280" y="2358720"/>
            <a:ext cx="993240" cy="694800"/>
          </a:xfrm>
          <a:prstGeom prst="rect">
            <a:avLst/>
          </a:prstGeom>
          <a:ln w="0">
            <a:noFill/>
          </a:ln>
        </p:spPr>
      </p:pic>
      <p:pic>
        <p:nvPicPr>
          <p:cNvPr id="172" name="Picture 72" descr=""/>
          <p:cNvPicPr/>
          <p:nvPr/>
        </p:nvPicPr>
        <p:blipFill>
          <a:blip r:embed="rId6"/>
          <a:stretch/>
        </p:blipFill>
        <p:spPr>
          <a:xfrm>
            <a:off x="9180360" y="2624040"/>
            <a:ext cx="980640" cy="1006200"/>
          </a:xfrm>
          <a:prstGeom prst="rect">
            <a:avLst/>
          </a:prstGeom>
          <a:ln w="0">
            <a:noFill/>
          </a:ln>
        </p:spPr>
      </p:pic>
      <p:sp>
        <p:nvSpPr>
          <p:cNvPr id="173" name="Блок-схема: процесс 71"/>
          <p:cNvSpPr/>
          <p:nvPr/>
        </p:nvSpPr>
        <p:spPr>
          <a:xfrm>
            <a:off x="1937160" y="5336280"/>
            <a:ext cx="1834920" cy="125208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Внесение сведений в информационные системы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801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903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174" name="Прямая со стрелкой 72"/>
          <p:cNvSpPr/>
          <p:nvPr/>
        </p:nvSpPr>
        <p:spPr>
          <a:xfrm flipH="1">
            <a:off x="1674360" y="4460400"/>
            <a:ext cx="1431000" cy="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5" name="Picture 3" descr=""/>
          <p:cNvPicPr/>
          <p:nvPr/>
        </p:nvPicPr>
        <p:blipFill>
          <a:blip r:embed="rId7"/>
          <a:stretch/>
        </p:blipFill>
        <p:spPr>
          <a:xfrm>
            <a:off x="3672360" y="5538960"/>
            <a:ext cx="993240" cy="69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Рисунок 4" descr=""/>
          <p:cNvPicPr/>
          <p:nvPr/>
        </p:nvPicPr>
        <p:blipFill>
          <a:blip r:embed="rId1"/>
          <a:stretch/>
        </p:blipFill>
        <p:spPr>
          <a:xfrm>
            <a:off x="-21240" y="-42480"/>
            <a:ext cx="617400" cy="1201320"/>
          </a:xfrm>
          <a:prstGeom prst="rect">
            <a:avLst/>
          </a:prstGeom>
          <a:ln w="0">
            <a:noFill/>
          </a:ln>
        </p:spPr>
      </p:pic>
      <p:sp>
        <p:nvSpPr>
          <p:cNvPr id="177" name="TextBox 5"/>
          <p:cNvSpPr/>
          <p:nvPr/>
        </p:nvSpPr>
        <p:spPr>
          <a:xfrm>
            <a:off x="1302480" y="81360"/>
            <a:ext cx="105843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2f5597"/>
                </a:solidFill>
                <a:latin typeface="Times New Roman"/>
              </a:rPr>
              <a:t>Перечень проблем</a:t>
            </a:r>
            <a:endParaRPr b="0" lang="ru-RU" sz="3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400" spc="-1" strike="noStrike">
              <a:latin typeface="XO Oriel"/>
            </a:endParaRPr>
          </a:p>
        </p:txBody>
      </p:sp>
      <p:sp>
        <p:nvSpPr>
          <p:cNvPr id="178" name="Прямая соединительная линия 9"/>
          <p:cNvSpPr/>
          <p:nvPr/>
        </p:nvSpPr>
        <p:spPr>
          <a:xfrm>
            <a:off x="3078720" y="916200"/>
            <a:ext cx="6034320" cy="36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Прямоугольник 14"/>
          <p:cNvSpPr/>
          <p:nvPr/>
        </p:nvSpPr>
        <p:spPr>
          <a:xfrm>
            <a:off x="941040" y="2187000"/>
            <a:ext cx="1030968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142304013"/>
              </p:ext>
            </p:extLst>
          </p:nvPr>
        </p:nvGraphicFramePr>
        <p:xfrm>
          <a:off x="596520" y="916200"/>
          <a:ext cx="10934280" cy="5418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0" name="Picture 2" descr=""/>
          <p:cNvPicPr/>
          <p:nvPr/>
        </p:nvPicPr>
        <p:blipFill>
          <a:blip r:embed="rId7"/>
          <a:stretch/>
        </p:blipFill>
        <p:spPr>
          <a:xfrm>
            <a:off x="11040480" y="51120"/>
            <a:ext cx="980640" cy="864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Рисунок 4" descr=""/>
          <p:cNvPicPr/>
          <p:nvPr/>
        </p:nvPicPr>
        <p:blipFill>
          <a:blip r:embed="rId1"/>
          <a:stretch/>
        </p:blipFill>
        <p:spPr>
          <a:xfrm>
            <a:off x="-21240" y="-720"/>
            <a:ext cx="617400" cy="12013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82" name="Таблица 1"/>
          <p:cNvGraphicFramePr/>
          <p:nvPr/>
        </p:nvGraphicFramePr>
        <p:xfrm>
          <a:off x="838080" y="3601440"/>
          <a:ext cx="10515240" cy="760680"/>
        </p:xfrm>
        <a:graphic>
          <a:graphicData uri="http://schemas.openxmlformats.org/drawingml/2006/table">
            <a:tbl>
              <a:tblPr/>
              <a:tblGrid>
                <a:gridCol w="326880"/>
                <a:gridCol w="378000"/>
                <a:gridCol w="201600"/>
                <a:gridCol w="201600"/>
                <a:gridCol w="22968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22040"/>
                <a:gridCol w="146520"/>
              </a:tblGrid>
              <a:tr h="38880"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880">
                <a:tc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880"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880"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880"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880"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880"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880"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rowSpan="2"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 row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rowSpan="2"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 row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rowSpan="2"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 row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rowSpan="2"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 row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rowSpan="2"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 row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rowSpan="2"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 row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rowSpan="2"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 row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rowSpan="2"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 row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17440"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 grid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 grid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 grid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 grid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 grid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 grid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 grid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 gridSpan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8880"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56320"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880"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880"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13120"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88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ВПП </a:t>
                      </a:r>
                      <a:r>
                        <a:rPr b="0" lang="en-US" sz="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min</a:t>
                      </a:r>
                      <a:endParaRPr b="0" lang="ru-RU" sz="200" spc="-1" strike="noStrike">
                        <a:latin typeface="XO Orie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ru-RU" sz="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5212</a:t>
                      </a:r>
                      <a:endParaRPr b="0" lang="ru-RU" sz="200" spc="-1" strike="noStrike">
                        <a:latin typeface="XO Orie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88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max</a:t>
                      </a:r>
                      <a:endParaRPr b="0" lang="ru-RU" sz="200" spc="-1" strike="noStrike">
                        <a:latin typeface="XO Orie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ru-RU" sz="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6900</a:t>
                      </a:r>
                      <a:endParaRPr b="0" lang="ru-RU" sz="200" spc="-1" strike="noStrike">
                        <a:latin typeface="XO Orie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3" name="Прямая со стрелкой 6"/>
          <p:cNvSpPr/>
          <p:nvPr/>
        </p:nvSpPr>
        <p:spPr>
          <a:xfrm>
            <a:off x="4210920" y="1466640"/>
            <a:ext cx="317160" cy="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Прямая со стрелкой 7"/>
          <p:cNvSpPr/>
          <p:nvPr/>
        </p:nvSpPr>
        <p:spPr>
          <a:xfrm>
            <a:off x="6635880" y="1365120"/>
            <a:ext cx="317160" cy="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Пятно 2 10"/>
          <p:cNvSpPr/>
          <p:nvPr/>
        </p:nvSpPr>
        <p:spPr>
          <a:xfrm>
            <a:off x="3064680" y="2401920"/>
            <a:ext cx="960120" cy="666360"/>
          </a:xfrm>
          <a:prstGeom prst="irregularSeal2">
            <a:avLst/>
          </a:prstGeom>
          <a:solidFill>
            <a:srgbClr val="ed7d31"/>
          </a:solidFill>
          <a:ln>
            <a:solidFill>
              <a:srgbClr val="af5c2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400" spc="-1" strike="noStrike">
                <a:solidFill>
                  <a:srgbClr val="ffffff"/>
                </a:solidFill>
                <a:latin typeface="Calibri"/>
              </a:rPr>
              <a:t>3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186" name="Прямая со стрелкой 13"/>
          <p:cNvSpPr/>
          <p:nvPr/>
        </p:nvSpPr>
        <p:spPr>
          <a:xfrm>
            <a:off x="3735072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Прямая со стрелкой 14"/>
          <p:cNvSpPr/>
          <p:nvPr/>
        </p:nvSpPr>
        <p:spPr>
          <a:xfrm>
            <a:off x="395096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Прямая со стрелкой 15"/>
          <p:cNvSpPr/>
          <p:nvPr/>
        </p:nvSpPr>
        <p:spPr>
          <a:xfrm>
            <a:off x="416685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Прямая со стрелкой 16"/>
          <p:cNvSpPr/>
          <p:nvPr/>
        </p:nvSpPr>
        <p:spPr>
          <a:xfrm>
            <a:off x="438278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Прямая со стрелкой 17"/>
          <p:cNvSpPr/>
          <p:nvPr/>
        </p:nvSpPr>
        <p:spPr>
          <a:xfrm>
            <a:off x="459867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Прямая со стрелкой 18"/>
          <p:cNvSpPr/>
          <p:nvPr/>
        </p:nvSpPr>
        <p:spPr>
          <a:xfrm>
            <a:off x="481456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Прямая со стрелкой 19"/>
          <p:cNvSpPr/>
          <p:nvPr/>
        </p:nvSpPr>
        <p:spPr>
          <a:xfrm>
            <a:off x="503046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Прямая со стрелкой 20"/>
          <p:cNvSpPr/>
          <p:nvPr/>
        </p:nvSpPr>
        <p:spPr>
          <a:xfrm>
            <a:off x="524638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Прямая со стрелкой 21"/>
          <p:cNvSpPr/>
          <p:nvPr/>
        </p:nvSpPr>
        <p:spPr>
          <a:xfrm flipH="1">
            <a:off x="2121840" y="4678560"/>
            <a:ext cx="9414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Прямая со стрелкой 22"/>
          <p:cNvSpPr/>
          <p:nvPr/>
        </p:nvSpPr>
        <p:spPr>
          <a:xfrm>
            <a:off x="287146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Прямая со стрелкой 23"/>
          <p:cNvSpPr/>
          <p:nvPr/>
        </p:nvSpPr>
        <p:spPr>
          <a:xfrm>
            <a:off x="308736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Прямая со стрелкой 24"/>
          <p:cNvSpPr/>
          <p:nvPr/>
        </p:nvSpPr>
        <p:spPr>
          <a:xfrm>
            <a:off x="330328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Прямая со стрелкой 25"/>
          <p:cNvSpPr/>
          <p:nvPr/>
        </p:nvSpPr>
        <p:spPr>
          <a:xfrm>
            <a:off x="351918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Прямая со стрелкой 26"/>
          <p:cNvSpPr/>
          <p:nvPr/>
        </p:nvSpPr>
        <p:spPr>
          <a:xfrm>
            <a:off x="3735072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Прямая со стрелкой 27"/>
          <p:cNvSpPr/>
          <p:nvPr/>
        </p:nvSpPr>
        <p:spPr>
          <a:xfrm>
            <a:off x="395096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Прямая со стрелкой 28"/>
          <p:cNvSpPr/>
          <p:nvPr/>
        </p:nvSpPr>
        <p:spPr>
          <a:xfrm>
            <a:off x="416685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Прямая со стрелкой 29"/>
          <p:cNvSpPr/>
          <p:nvPr/>
        </p:nvSpPr>
        <p:spPr>
          <a:xfrm>
            <a:off x="438278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Прямая со стрелкой 30"/>
          <p:cNvSpPr/>
          <p:nvPr/>
        </p:nvSpPr>
        <p:spPr>
          <a:xfrm>
            <a:off x="459867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Прямая со стрелкой 31"/>
          <p:cNvSpPr/>
          <p:nvPr/>
        </p:nvSpPr>
        <p:spPr>
          <a:xfrm>
            <a:off x="481456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Прямая со стрелкой 32"/>
          <p:cNvSpPr/>
          <p:nvPr/>
        </p:nvSpPr>
        <p:spPr>
          <a:xfrm>
            <a:off x="503046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Прямая со стрелкой 33"/>
          <p:cNvSpPr/>
          <p:nvPr/>
        </p:nvSpPr>
        <p:spPr>
          <a:xfrm>
            <a:off x="2129040" y="181620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Блок-схема: процесс 34"/>
          <p:cNvSpPr/>
          <p:nvPr/>
        </p:nvSpPr>
        <p:spPr>
          <a:xfrm>
            <a:off x="4802040" y="960480"/>
            <a:ext cx="1841040" cy="129492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Заявитель 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Вход заявителя в МКУ ЦСПСиД 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60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74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208" name="Блок-схема: процесс 35"/>
          <p:cNvSpPr/>
          <p:nvPr/>
        </p:nvSpPr>
        <p:spPr>
          <a:xfrm>
            <a:off x="6964200" y="812160"/>
            <a:ext cx="1836360" cy="184752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Специалист по соц.работе -  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Сверка документов, необходимых для предоставления адресной помощи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431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586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209" name="Прямая со стрелкой 37"/>
          <p:cNvSpPr/>
          <p:nvPr/>
        </p:nvSpPr>
        <p:spPr>
          <a:xfrm flipH="1">
            <a:off x="10982160" y="3731760"/>
            <a:ext cx="360" cy="260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Прямая со стрелкой 38"/>
          <p:cNvSpPr/>
          <p:nvPr/>
        </p:nvSpPr>
        <p:spPr>
          <a:xfrm>
            <a:off x="10161720" y="1994760"/>
            <a:ext cx="360" cy="329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Прямая со стрелкой 39"/>
          <p:cNvSpPr/>
          <p:nvPr/>
        </p:nvSpPr>
        <p:spPr>
          <a:xfrm flipH="1">
            <a:off x="4942800" y="4533480"/>
            <a:ext cx="443520" cy="14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Прямая со стрелкой 40"/>
          <p:cNvSpPr/>
          <p:nvPr/>
        </p:nvSpPr>
        <p:spPr>
          <a:xfrm flipH="1" flipV="1">
            <a:off x="7188120" y="4607640"/>
            <a:ext cx="516240" cy="3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3" name="Прямая со стрелкой 41"/>
          <p:cNvSpPr/>
          <p:nvPr/>
        </p:nvSpPr>
        <p:spPr>
          <a:xfrm>
            <a:off x="287146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Прямая со стрелкой 42"/>
          <p:cNvSpPr/>
          <p:nvPr/>
        </p:nvSpPr>
        <p:spPr>
          <a:xfrm>
            <a:off x="308736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Прямая со стрелкой 43"/>
          <p:cNvSpPr/>
          <p:nvPr/>
        </p:nvSpPr>
        <p:spPr>
          <a:xfrm>
            <a:off x="330328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Прямая со стрелкой 44"/>
          <p:cNvSpPr/>
          <p:nvPr/>
        </p:nvSpPr>
        <p:spPr>
          <a:xfrm>
            <a:off x="351918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Прямая со стрелкой 45"/>
          <p:cNvSpPr/>
          <p:nvPr/>
        </p:nvSpPr>
        <p:spPr>
          <a:xfrm>
            <a:off x="3735072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Прямая со стрелкой 46"/>
          <p:cNvSpPr/>
          <p:nvPr/>
        </p:nvSpPr>
        <p:spPr>
          <a:xfrm>
            <a:off x="395096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Прямая со стрелкой 47"/>
          <p:cNvSpPr/>
          <p:nvPr/>
        </p:nvSpPr>
        <p:spPr>
          <a:xfrm>
            <a:off x="416685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Прямая со стрелкой 48"/>
          <p:cNvSpPr/>
          <p:nvPr/>
        </p:nvSpPr>
        <p:spPr>
          <a:xfrm>
            <a:off x="438278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Прямая со стрелкой 49"/>
          <p:cNvSpPr/>
          <p:nvPr/>
        </p:nvSpPr>
        <p:spPr>
          <a:xfrm>
            <a:off x="459867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Прямая со стрелкой 50"/>
          <p:cNvSpPr/>
          <p:nvPr/>
        </p:nvSpPr>
        <p:spPr>
          <a:xfrm>
            <a:off x="481456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Блок-схема: процесс 51"/>
          <p:cNvSpPr/>
          <p:nvPr/>
        </p:nvSpPr>
        <p:spPr>
          <a:xfrm>
            <a:off x="287640" y="1288080"/>
            <a:ext cx="1841040" cy="160632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Специалист по соц.работе -  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Получение информации от семьи  необходимости установки АДПИ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138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168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224" name="Блок-схема: процесс 52"/>
          <p:cNvSpPr/>
          <p:nvPr/>
        </p:nvSpPr>
        <p:spPr>
          <a:xfrm>
            <a:off x="2446560" y="1031760"/>
            <a:ext cx="1847520" cy="140760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Специалист по соц.работе -  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Проверка сведений о семье 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348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429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225" name="Блок-схема: процесс 53"/>
          <p:cNvSpPr/>
          <p:nvPr/>
        </p:nvSpPr>
        <p:spPr>
          <a:xfrm>
            <a:off x="9244080" y="812160"/>
            <a:ext cx="1834920" cy="114264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Заявитель 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Заполнение документов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1146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1295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226" name="Прямая со стрелкой 54"/>
          <p:cNvSpPr/>
          <p:nvPr/>
        </p:nvSpPr>
        <p:spPr>
          <a:xfrm>
            <a:off x="8802720" y="1288080"/>
            <a:ext cx="3139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Блок-схема: процесс 55"/>
          <p:cNvSpPr/>
          <p:nvPr/>
        </p:nvSpPr>
        <p:spPr>
          <a:xfrm>
            <a:off x="10033920" y="2358720"/>
            <a:ext cx="1834920" cy="137268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Специалист по соц.работе -  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Прием документов от заявителя для копирования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1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0</a:t>
            </a: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2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16</a:t>
            </a: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1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228" name="Прямая со стрелкой 56"/>
          <p:cNvSpPr/>
          <p:nvPr/>
        </p:nvSpPr>
        <p:spPr>
          <a:xfrm flipH="1" flipV="1">
            <a:off x="9537840" y="4587840"/>
            <a:ext cx="495000" cy="2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9" name="Блок-схема: процесс 57"/>
          <p:cNvSpPr/>
          <p:nvPr/>
        </p:nvSpPr>
        <p:spPr>
          <a:xfrm>
            <a:off x="10033920" y="4037040"/>
            <a:ext cx="1833120" cy="114264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Заявитель  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Выход заявителя из 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5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8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230" name="Блок-схема: процесс 58"/>
          <p:cNvSpPr/>
          <p:nvPr/>
        </p:nvSpPr>
        <p:spPr>
          <a:xfrm>
            <a:off x="7705080" y="3915720"/>
            <a:ext cx="1833120" cy="139428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Специалист по соцработе 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Формирование личного дела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1026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1572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231" name="Блок-схема: процесс 59"/>
          <p:cNvSpPr/>
          <p:nvPr/>
        </p:nvSpPr>
        <p:spPr>
          <a:xfrm>
            <a:off x="5353200" y="4037040"/>
            <a:ext cx="1834920" cy="114264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Направление запроса на получение справки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953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1189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232" name="Блок-схема: процесс 60"/>
          <p:cNvSpPr/>
          <p:nvPr/>
        </p:nvSpPr>
        <p:spPr>
          <a:xfrm>
            <a:off x="3064680" y="3691800"/>
            <a:ext cx="1834920" cy="125208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Заседание комиссии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 354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492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233" name="Блок-схема: процесс 61"/>
          <p:cNvSpPr/>
          <p:nvPr/>
        </p:nvSpPr>
        <p:spPr>
          <a:xfrm>
            <a:off x="287640" y="3785400"/>
            <a:ext cx="1834920" cy="164592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Специалист по соц.работе -  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Звонок заявителю о назначении даты  и времени предоставления социальной помощи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97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139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234" name="Прямая со стрелкой 62"/>
          <p:cNvSpPr/>
          <p:nvPr/>
        </p:nvSpPr>
        <p:spPr>
          <a:xfrm>
            <a:off x="308736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Прямая со стрелкой 63"/>
          <p:cNvSpPr/>
          <p:nvPr/>
        </p:nvSpPr>
        <p:spPr>
          <a:xfrm>
            <a:off x="330328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Прямая со стрелкой 64"/>
          <p:cNvSpPr/>
          <p:nvPr/>
        </p:nvSpPr>
        <p:spPr>
          <a:xfrm>
            <a:off x="351918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Прямая со стрелкой 65"/>
          <p:cNvSpPr/>
          <p:nvPr/>
        </p:nvSpPr>
        <p:spPr>
          <a:xfrm>
            <a:off x="3735072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Прямая со стрелкой 66"/>
          <p:cNvSpPr/>
          <p:nvPr/>
        </p:nvSpPr>
        <p:spPr>
          <a:xfrm>
            <a:off x="395096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Прямая со стрелкой 67"/>
          <p:cNvSpPr/>
          <p:nvPr/>
        </p:nvSpPr>
        <p:spPr>
          <a:xfrm>
            <a:off x="416685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" name="Прямая со стрелкой 68"/>
          <p:cNvSpPr/>
          <p:nvPr/>
        </p:nvSpPr>
        <p:spPr>
          <a:xfrm>
            <a:off x="438278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Прямая со стрелкой 69"/>
          <p:cNvSpPr/>
          <p:nvPr/>
        </p:nvSpPr>
        <p:spPr>
          <a:xfrm>
            <a:off x="459867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Прямая со стрелкой 70"/>
          <p:cNvSpPr/>
          <p:nvPr/>
        </p:nvSpPr>
        <p:spPr>
          <a:xfrm>
            <a:off x="481456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3" name="TextBox 71"/>
          <p:cNvSpPr/>
          <p:nvPr/>
        </p:nvSpPr>
        <p:spPr>
          <a:xfrm>
            <a:off x="1303200" y="123120"/>
            <a:ext cx="105843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prst="relaxedInset" w="127000" h="31750"/>
              <a:contourClr>
                <a:schemeClr val="accent1"/>
              </a:contourClr>
            </a:sp3d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2f5597"/>
                </a:solidFill>
                <a:latin typeface="Times New Roman"/>
              </a:rPr>
              <a:t>Карта целевого состояния процесса</a:t>
            </a:r>
            <a:endParaRPr b="0" lang="ru-RU" sz="3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400" spc="-1" strike="noStrike">
              <a:latin typeface="XO Oriel"/>
            </a:endParaRPr>
          </a:p>
        </p:txBody>
      </p:sp>
      <p:sp>
        <p:nvSpPr>
          <p:cNvPr id="244" name="Блок-схема: процесс 72"/>
          <p:cNvSpPr/>
          <p:nvPr/>
        </p:nvSpPr>
        <p:spPr>
          <a:xfrm>
            <a:off x="2375640" y="5310360"/>
            <a:ext cx="1834920" cy="125208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Внесение сведений в информационные системы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801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903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245" name="Прямая со стрелкой 73"/>
          <p:cNvSpPr/>
          <p:nvPr/>
        </p:nvSpPr>
        <p:spPr>
          <a:xfrm flipH="1">
            <a:off x="2701800" y="4678560"/>
            <a:ext cx="361800" cy="63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6" name="Picture 2" descr=""/>
          <p:cNvPicPr/>
          <p:nvPr/>
        </p:nvPicPr>
        <p:blipFill>
          <a:blip r:embed="rId2"/>
          <a:stretch/>
        </p:blipFill>
        <p:spPr>
          <a:xfrm>
            <a:off x="4063320" y="5585760"/>
            <a:ext cx="1006200" cy="70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Рисунок 4" descr=""/>
          <p:cNvPicPr/>
          <p:nvPr/>
        </p:nvPicPr>
        <p:blipFill>
          <a:blip r:embed="rId1"/>
          <a:stretch/>
        </p:blipFill>
        <p:spPr>
          <a:xfrm>
            <a:off x="-21240" y="-42480"/>
            <a:ext cx="617400" cy="1201320"/>
          </a:xfrm>
          <a:prstGeom prst="rect">
            <a:avLst/>
          </a:prstGeom>
          <a:ln w="0">
            <a:noFill/>
          </a:ln>
        </p:spPr>
      </p:pic>
      <p:sp>
        <p:nvSpPr>
          <p:cNvPr id="248" name="TextBox 5"/>
          <p:cNvSpPr/>
          <p:nvPr/>
        </p:nvSpPr>
        <p:spPr>
          <a:xfrm>
            <a:off x="803520" y="297720"/>
            <a:ext cx="105843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prst="relaxedInset" w="127000" h="31750"/>
              <a:contourClr>
                <a:schemeClr val="accent1"/>
              </a:contourClr>
            </a:sp3d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2f5597"/>
                </a:solidFill>
                <a:latin typeface="Times New Roman"/>
              </a:rPr>
              <a:t>План мероприятий по устранению проблем</a:t>
            </a:r>
            <a:endParaRPr b="0" lang="ru-RU" sz="3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400" spc="-1" strike="noStrike">
              <a:latin typeface="XO Oriel"/>
            </a:endParaRPr>
          </a:p>
        </p:txBody>
      </p:sp>
      <p:sp>
        <p:nvSpPr>
          <p:cNvPr id="249" name="Прямоугольник 14"/>
          <p:cNvSpPr/>
          <p:nvPr/>
        </p:nvSpPr>
        <p:spPr>
          <a:xfrm>
            <a:off x="941040" y="2187000"/>
            <a:ext cx="1030968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2717266495"/>
              </p:ext>
            </p:extLst>
          </p:nvPr>
        </p:nvGraphicFramePr>
        <p:xfrm>
          <a:off x="171360" y="916200"/>
          <a:ext cx="11005920" cy="568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0" name="Picture 2" descr=""/>
          <p:cNvPicPr/>
          <p:nvPr/>
        </p:nvPicPr>
        <p:blipFill>
          <a:blip r:embed="rId7"/>
          <a:stretch/>
        </p:blipFill>
        <p:spPr>
          <a:xfrm>
            <a:off x="11159640" y="483840"/>
            <a:ext cx="980640" cy="864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Рисунок 4" descr=""/>
          <p:cNvPicPr/>
          <p:nvPr/>
        </p:nvPicPr>
        <p:blipFill>
          <a:blip r:embed="rId1"/>
          <a:stretch/>
        </p:blipFill>
        <p:spPr>
          <a:xfrm>
            <a:off x="-21240" y="-42480"/>
            <a:ext cx="617400" cy="1201320"/>
          </a:xfrm>
          <a:prstGeom prst="rect">
            <a:avLst/>
          </a:prstGeom>
          <a:ln w="0">
            <a:noFill/>
          </a:ln>
        </p:spPr>
      </p:pic>
      <p:sp>
        <p:nvSpPr>
          <p:cNvPr id="252" name="TextBox 5"/>
          <p:cNvSpPr/>
          <p:nvPr/>
        </p:nvSpPr>
        <p:spPr>
          <a:xfrm>
            <a:off x="803520" y="297720"/>
            <a:ext cx="105843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prst="relaxedInset" w="127000" h="31750"/>
              <a:contourClr>
                <a:schemeClr val="accent1"/>
              </a:contourClr>
            </a:sp3d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2f5597"/>
                </a:solidFill>
                <a:latin typeface="Times New Roman"/>
              </a:rPr>
              <a:t>Проблема - решение - результат</a:t>
            </a:r>
            <a:endParaRPr b="0" lang="ru-RU" sz="3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400" spc="-1" strike="noStrike">
              <a:latin typeface="XO Oriel"/>
            </a:endParaRPr>
          </a:p>
        </p:txBody>
      </p:sp>
      <p:sp>
        <p:nvSpPr>
          <p:cNvPr id="253" name="Прямая соединительная линия 9"/>
          <p:cNvSpPr/>
          <p:nvPr/>
        </p:nvSpPr>
        <p:spPr>
          <a:xfrm>
            <a:off x="3078720" y="916200"/>
            <a:ext cx="6034320" cy="36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4" name="Прямоугольник 14"/>
          <p:cNvSpPr/>
          <p:nvPr/>
        </p:nvSpPr>
        <p:spPr>
          <a:xfrm>
            <a:off x="941040" y="2187000"/>
            <a:ext cx="1030968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</p:txBody>
      </p:sp>
      <p:pic>
        <p:nvPicPr>
          <p:cNvPr id="255" name="Picture 2" descr=""/>
          <p:cNvPicPr/>
          <p:nvPr/>
        </p:nvPicPr>
        <p:blipFill>
          <a:blip r:embed="rId2"/>
          <a:stretch/>
        </p:blipFill>
        <p:spPr>
          <a:xfrm>
            <a:off x="11159640" y="483840"/>
            <a:ext cx="980640" cy="8647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4251643039"/>
              </p:ext>
            </p:extLst>
          </p:nvPr>
        </p:nvGraphicFramePr>
        <p:xfrm>
          <a:off x="510480" y="1348920"/>
          <a:ext cx="11316960" cy="5087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" name="Прямая соединительная линия 3"/>
          <p:cNvSpPr/>
          <p:nvPr/>
        </p:nvSpPr>
        <p:spPr>
          <a:xfrm>
            <a:off x="6566760" y="3859200"/>
            <a:ext cx="360" cy="957240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Рисунок 4" descr=""/>
          <p:cNvPicPr/>
          <p:nvPr/>
        </p:nvPicPr>
        <p:blipFill>
          <a:blip r:embed="rId1"/>
          <a:stretch/>
        </p:blipFill>
        <p:spPr>
          <a:xfrm>
            <a:off x="-21240" y="-42480"/>
            <a:ext cx="617400" cy="1201320"/>
          </a:xfrm>
          <a:prstGeom prst="rect">
            <a:avLst/>
          </a:prstGeom>
          <a:ln w="0">
            <a:noFill/>
          </a:ln>
        </p:spPr>
      </p:pic>
      <p:sp>
        <p:nvSpPr>
          <p:cNvPr id="258" name="TextBox 5"/>
          <p:cNvSpPr/>
          <p:nvPr/>
        </p:nvSpPr>
        <p:spPr>
          <a:xfrm>
            <a:off x="803520" y="297720"/>
            <a:ext cx="1058436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2f5597"/>
                </a:solidFill>
                <a:latin typeface="Times New Roman"/>
              </a:rPr>
              <a:t>Проблема - решение - результат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259" name="Прямая соединительная линия 9"/>
          <p:cNvSpPr/>
          <p:nvPr/>
        </p:nvSpPr>
        <p:spPr>
          <a:xfrm>
            <a:off x="3078720" y="916200"/>
            <a:ext cx="6034320" cy="36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0" name="Прямоугольник 14"/>
          <p:cNvSpPr/>
          <p:nvPr/>
        </p:nvSpPr>
        <p:spPr>
          <a:xfrm>
            <a:off x="941040" y="2187000"/>
            <a:ext cx="1030968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</p:txBody>
      </p:sp>
      <p:pic>
        <p:nvPicPr>
          <p:cNvPr id="261" name="Picture 2" descr=""/>
          <p:cNvPicPr/>
          <p:nvPr/>
        </p:nvPicPr>
        <p:blipFill>
          <a:blip r:embed="rId2"/>
          <a:stretch/>
        </p:blipFill>
        <p:spPr>
          <a:xfrm>
            <a:off x="11159640" y="483840"/>
            <a:ext cx="980640" cy="864720"/>
          </a:xfrm>
          <a:prstGeom prst="rect">
            <a:avLst/>
          </a:prstGeom>
          <a:ln w="0">
            <a:noFill/>
          </a:ln>
        </p:spPr>
      </p:pic>
      <p:grpSp>
        <p:nvGrpSpPr>
          <p:cNvPr id="262" name="Группа 2"/>
          <p:cNvGrpSpPr/>
          <p:nvPr/>
        </p:nvGrpSpPr>
        <p:grpSpPr>
          <a:xfrm>
            <a:off x="261720" y="1646280"/>
            <a:ext cx="10875240" cy="4744800"/>
            <a:chOff x="261720" y="1646280"/>
            <a:chExt cx="10875240" cy="4744800"/>
          </a:xfrm>
        </p:grpSpPr>
        <p:sp>
          <p:nvSpPr>
            <p:cNvPr id="263" name="Полилиния 6"/>
            <p:cNvSpPr/>
            <p:nvPr/>
          </p:nvSpPr>
          <p:spPr>
            <a:xfrm>
              <a:off x="261720" y="1647720"/>
              <a:ext cx="2806200" cy="1274040"/>
            </a:xfrm>
            <a:custGeom>
              <a:avLst/>
              <a:gdLst/>
              <a:ahLst/>
              <a:rect l="l" t="t" r="r" b="b"/>
              <a:pathLst>
                <a:path w="2381692" h="1190846">
                  <a:moveTo>
                    <a:pt x="0" y="119085"/>
                  </a:moveTo>
                  <a:cubicBezTo>
                    <a:pt x="0" y="53316"/>
                    <a:pt x="53316" y="0"/>
                    <a:pt x="119085" y="0"/>
                  </a:cubicBezTo>
                  <a:lnTo>
                    <a:pt x="2262607" y="0"/>
                  </a:lnTo>
                  <a:cubicBezTo>
                    <a:pt x="2328376" y="0"/>
                    <a:pt x="2381692" y="53316"/>
                    <a:pt x="2381692" y="119085"/>
                  </a:cubicBezTo>
                  <a:lnTo>
                    <a:pt x="2381692" y="1071761"/>
                  </a:lnTo>
                  <a:cubicBezTo>
                    <a:pt x="2381692" y="1137530"/>
                    <a:pt x="2328376" y="1190846"/>
                    <a:pt x="2262607" y="1190846"/>
                  </a:cubicBezTo>
                  <a:lnTo>
                    <a:pt x="119085" y="1190846"/>
                  </a:lnTo>
                  <a:cubicBezTo>
                    <a:pt x="53316" y="1190846"/>
                    <a:pt x="0" y="1137530"/>
                    <a:pt x="0" y="1071761"/>
                  </a:cubicBezTo>
                  <a:lnTo>
                    <a:pt x="0" y="119085"/>
                  </a:lnTo>
                  <a:close/>
                </a:path>
              </a:pathLst>
            </a:custGeom>
            <a:solidFill>
              <a:srgbClr val="4472c4"/>
            </a:solidFill>
            <a:ln>
              <a:solidFill>
                <a:srgbClr val="ff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numCol="1" spcCol="1440" lIns="61560" rIns="61560" tIns="52560" bIns="52560" anchor="ctr">
              <a:noAutofit/>
            </a:bodyPr>
            <a:p>
              <a:pPr algn="ctr">
                <a:lnSpc>
                  <a:spcPct val="90000"/>
                </a:lnSpc>
                <a:spcAft>
                  <a:spcPts val="490"/>
                </a:spcAft>
                <a:buNone/>
              </a:pPr>
              <a:r>
                <a:rPr b="0" lang="ru-RU" sz="1400" spc="-1" strike="noStrike">
                  <a:solidFill>
                    <a:srgbClr val="ffffff"/>
                  </a:solidFill>
                  <a:latin typeface="Calibri"/>
                </a:rPr>
                <a:t>Ожидание загрузки IT системы, для проверки имеющихся сведений о получении адресной социальной помощи  семьей</a:t>
              </a:r>
              <a:endParaRPr b="0" lang="ru-RU" sz="1400" spc="-1" strike="noStrike">
                <a:latin typeface="XO Oriel"/>
              </a:endParaRPr>
            </a:p>
          </p:txBody>
        </p:sp>
        <p:sp>
          <p:nvSpPr>
            <p:cNvPr id="264" name="Полилиния 7"/>
            <p:cNvSpPr/>
            <p:nvPr/>
          </p:nvSpPr>
          <p:spPr>
            <a:xfrm>
              <a:off x="542520" y="2921760"/>
              <a:ext cx="316440" cy="1065240"/>
            </a:xfrm>
            <a:custGeom>
              <a:avLst/>
              <a:gdLst/>
              <a:ahLst/>
              <a:rect l="l" t="t" r="r" b="b"/>
              <a:pathLst>
                <a:path w="268883" h="995910">
                  <a:moveTo>
                    <a:pt x="0" y="0"/>
                  </a:moveTo>
                  <a:lnTo>
                    <a:pt x="0" y="995910"/>
                  </a:lnTo>
                  <a:lnTo>
                    <a:pt x="268883" y="995910"/>
                  </a:lnTo>
                </a:path>
              </a:pathLst>
            </a:custGeom>
            <a:noFill/>
            <a:ln>
              <a:solidFill>
                <a:srgbClr val="365b9c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/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65" name="Полилиния 8"/>
            <p:cNvSpPr/>
            <p:nvPr/>
          </p:nvSpPr>
          <p:spPr>
            <a:xfrm>
              <a:off x="859320" y="3209400"/>
              <a:ext cx="2244960" cy="1556280"/>
            </a:xfrm>
            <a:custGeom>
              <a:avLst/>
              <a:gdLst/>
              <a:ahLst/>
              <a:rect l="l" t="t" r="r" b="b"/>
              <a:pathLst>
                <a:path w="1905354" h="1454725">
                  <a:moveTo>
                    <a:pt x="0" y="145473"/>
                  </a:moveTo>
                  <a:cubicBezTo>
                    <a:pt x="0" y="65130"/>
                    <a:pt x="65130" y="0"/>
                    <a:pt x="145473" y="0"/>
                  </a:cubicBezTo>
                  <a:lnTo>
                    <a:pt x="1759882" y="0"/>
                  </a:lnTo>
                  <a:cubicBezTo>
                    <a:pt x="1840225" y="0"/>
                    <a:pt x="1905355" y="65130"/>
                    <a:pt x="1905355" y="145473"/>
                  </a:cubicBezTo>
                  <a:cubicBezTo>
                    <a:pt x="1905355" y="533400"/>
                    <a:pt x="1905354" y="921326"/>
                    <a:pt x="1905354" y="1309253"/>
                  </a:cubicBezTo>
                  <a:cubicBezTo>
                    <a:pt x="1905354" y="1389596"/>
                    <a:pt x="1840224" y="1454726"/>
                    <a:pt x="1759881" y="1454726"/>
                  </a:cubicBezTo>
                  <a:lnTo>
                    <a:pt x="145473" y="1454725"/>
                  </a:lnTo>
                  <a:cubicBezTo>
                    <a:pt x="65130" y="1454725"/>
                    <a:pt x="0" y="1389595"/>
                    <a:pt x="0" y="1309252"/>
                  </a:cubicBezTo>
                  <a:lnTo>
                    <a:pt x="0" y="145473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4472c4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numCol="1" spcCol="1440" lIns="73080" rIns="73080" tIns="63000" bIns="63000" anchor="ctr">
              <a:noAutofit/>
            </a:bodyPr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</a:pPr>
              <a:r>
                <a:rPr b="1" lang="ru-RU" sz="1600" spc="-1" strike="noStrike">
                  <a:solidFill>
                    <a:srgbClr val="000000"/>
                  </a:solidFill>
                  <a:latin typeface="Calibri"/>
                </a:rPr>
                <a:t>Приобретение компьютерной техники</a:t>
              </a:r>
              <a:endParaRPr b="0" lang="ru-RU" sz="1600" spc="-1" strike="noStrike">
                <a:latin typeface="XO Oriel"/>
              </a:endParaRPr>
            </a:p>
          </p:txBody>
        </p:sp>
        <p:sp>
          <p:nvSpPr>
            <p:cNvPr id="266" name="Полилиния 10"/>
            <p:cNvSpPr/>
            <p:nvPr/>
          </p:nvSpPr>
          <p:spPr>
            <a:xfrm>
              <a:off x="542520" y="2921760"/>
              <a:ext cx="347760" cy="2831760"/>
            </a:xfrm>
            <a:custGeom>
              <a:avLst/>
              <a:gdLst/>
              <a:ahLst/>
              <a:rect l="l" t="t" r="r" b="b"/>
              <a:pathLst>
                <a:path w="295348" h="2646774">
                  <a:moveTo>
                    <a:pt x="0" y="0"/>
                  </a:moveTo>
                  <a:lnTo>
                    <a:pt x="0" y="2646774"/>
                  </a:lnTo>
                  <a:lnTo>
                    <a:pt x="295348" y="2646774"/>
                  </a:lnTo>
                </a:path>
              </a:pathLst>
            </a:custGeom>
            <a:noFill/>
            <a:ln>
              <a:solidFill>
                <a:srgbClr val="365b9c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/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67" name="Полилиния 11"/>
            <p:cNvSpPr/>
            <p:nvPr/>
          </p:nvSpPr>
          <p:spPr>
            <a:xfrm>
              <a:off x="890640" y="5117040"/>
              <a:ext cx="9195480" cy="1274040"/>
            </a:xfrm>
            <a:custGeom>
              <a:avLst/>
              <a:gdLst/>
              <a:ahLst/>
              <a:rect l="l" t="t" r="r" b="b"/>
              <a:pathLst>
                <a:path w="7803472" h="1190846">
                  <a:moveTo>
                    <a:pt x="0" y="119085"/>
                  </a:moveTo>
                  <a:cubicBezTo>
                    <a:pt x="0" y="53316"/>
                    <a:pt x="53316" y="0"/>
                    <a:pt x="119085" y="0"/>
                  </a:cubicBezTo>
                  <a:lnTo>
                    <a:pt x="7684387" y="0"/>
                  </a:lnTo>
                  <a:cubicBezTo>
                    <a:pt x="7750156" y="0"/>
                    <a:pt x="7803472" y="53316"/>
                    <a:pt x="7803472" y="119085"/>
                  </a:cubicBezTo>
                  <a:lnTo>
                    <a:pt x="7803472" y="1071761"/>
                  </a:lnTo>
                  <a:cubicBezTo>
                    <a:pt x="7803472" y="1137530"/>
                    <a:pt x="7750156" y="1190846"/>
                    <a:pt x="7684387" y="1190846"/>
                  </a:cubicBezTo>
                  <a:lnTo>
                    <a:pt x="119085" y="1190846"/>
                  </a:lnTo>
                  <a:cubicBezTo>
                    <a:pt x="53316" y="1190846"/>
                    <a:pt x="0" y="1137530"/>
                    <a:pt x="0" y="1071761"/>
                  </a:cubicBezTo>
                  <a:lnTo>
                    <a:pt x="0" y="119085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4472c4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numCol="1" spcCol="1440" lIns="80640" rIns="80640" tIns="65520" bIns="65520" anchor="ctr">
              <a:noAutofit/>
            </a:bodyPr>
            <a:p>
              <a:pPr algn="ctr">
                <a:lnSpc>
                  <a:spcPct val="90000"/>
                </a:lnSpc>
                <a:spcAft>
                  <a:spcPts val="839"/>
                </a:spcAft>
                <a:buNone/>
              </a:pPr>
              <a:r>
                <a:rPr b="0" lang="ru-RU" sz="2400" spc="-1" strike="noStrike">
                  <a:solidFill>
                    <a:srgbClr val="000000"/>
                  </a:solidFill>
                  <a:latin typeface="Calibri"/>
                </a:rPr>
                <a:t>Сокращение временных затрат на оформление адресной социальной помощи, высвобождение времени специалиста для выполнения другой работы и времени нахождения заявителя в учреждении</a:t>
              </a:r>
              <a:endParaRPr b="0" lang="ru-RU" sz="2400" spc="-1" strike="noStrike">
                <a:latin typeface="XO Oriel"/>
              </a:endParaRPr>
            </a:p>
          </p:txBody>
        </p:sp>
        <p:sp>
          <p:nvSpPr>
            <p:cNvPr id="268" name="Полилиния 12"/>
            <p:cNvSpPr/>
            <p:nvPr/>
          </p:nvSpPr>
          <p:spPr>
            <a:xfrm>
              <a:off x="4317840" y="1646280"/>
              <a:ext cx="2806200" cy="1274040"/>
            </a:xfrm>
            <a:custGeom>
              <a:avLst/>
              <a:gdLst/>
              <a:ahLst/>
              <a:rect l="l" t="t" r="r" b="b"/>
              <a:pathLst>
                <a:path w="2381692" h="1190846">
                  <a:moveTo>
                    <a:pt x="0" y="119085"/>
                  </a:moveTo>
                  <a:cubicBezTo>
                    <a:pt x="0" y="53316"/>
                    <a:pt x="53316" y="0"/>
                    <a:pt x="119085" y="0"/>
                  </a:cubicBezTo>
                  <a:lnTo>
                    <a:pt x="2262607" y="0"/>
                  </a:lnTo>
                  <a:cubicBezTo>
                    <a:pt x="2328376" y="0"/>
                    <a:pt x="2381692" y="53316"/>
                    <a:pt x="2381692" y="119085"/>
                  </a:cubicBezTo>
                  <a:lnTo>
                    <a:pt x="2381692" y="1071761"/>
                  </a:lnTo>
                  <a:cubicBezTo>
                    <a:pt x="2381692" y="1137530"/>
                    <a:pt x="2328376" y="1190846"/>
                    <a:pt x="2262607" y="1190846"/>
                  </a:cubicBezTo>
                  <a:lnTo>
                    <a:pt x="119085" y="1190846"/>
                  </a:lnTo>
                  <a:cubicBezTo>
                    <a:pt x="53316" y="1190846"/>
                    <a:pt x="0" y="1137530"/>
                    <a:pt x="0" y="1071761"/>
                  </a:cubicBezTo>
                  <a:lnTo>
                    <a:pt x="0" y="119085"/>
                  </a:lnTo>
                  <a:close/>
                </a:path>
              </a:pathLst>
            </a:custGeom>
            <a:solidFill>
              <a:srgbClr val="4472c4"/>
            </a:solidFill>
            <a:ln>
              <a:solidFill>
                <a:srgbClr val="ff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numCol="1" spcCol="1440" lIns="61560" rIns="61560" tIns="52560" bIns="52560" anchor="ctr">
              <a:noAutofit/>
            </a:bodyPr>
            <a:p>
              <a:pPr algn="ctr">
                <a:lnSpc>
                  <a:spcPct val="90000"/>
                </a:lnSpc>
                <a:spcAft>
                  <a:spcPts val="490"/>
                </a:spcAft>
                <a:buNone/>
              </a:pPr>
              <a:r>
                <a:rPr b="0" lang="ru-RU" sz="1400" spc="-1" strike="noStrike">
                  <a:solidFill>
                    <a:srgbClr val="ffffff"/>
                  </a:solidFill>
                  <a:latin typeface="Calibri"/>
                </a:rPr>
                <a:t>Удаленность копировальной техники от места работы с заявителем по  приему документов на получение социальной помощи.</a:t>
              </a:r>
              <a:endParaRPr b="0" lang="ru-RU" sz="1400" spc="-1" strike="noStrike">
                <a:latin typeface="XO Oriel"/>
              </a:endParaRPr>
            </a:p>
          </p:txBody>
        </p:sp>
        <p:sp>
          <p:nvSpPr>
            <p:cNvPr id="269" name="Полилиния 13"/>
            <p:cNvSpPr/>
            <p:nvPr/>
          </p:nvSpPr>
          <p:spPr>
            <a:xfrm>
              <a:off x="4598640" y="2920680"/>
              <a:ext cx="426240" cy="1122840"/>
            </a:xfrm>
            <a:custGeom>
              <a:avLst/>
              <a:gdLst/>
              <a:ahLst/>
              <a:rect l="l" t="t" r="r" b="b"/>
              <a:pathLst>
                <a:path w="362131" h="1049683">
                  <a:moveTo>
                    <a:pt x="0" y="0"/>
                  </a:moveTo>
                  <a:lnTo>
                    <a:pt x="0" y="1049683"/>
                  </a:lnTo>
                  <a:lnTo>
                    <a:pt x="362131" y="1049683"/>
                  </a:lnTo>
                </a:path>
              </a:pathLst>
            </a:custGeom>
            <a:noFill/>
            <a:ln>
              <a:solidFill>
                <a:srgbClr val="365b9c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/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70" name="Полилиния 15"/>
            <p:cNvSpPr/>
            <p:nvPr/>
          </p:nvSpPr>
          <p:spPr>
            <a:xfrm>
              <a:off x="5025240" y="3166200"/>
              <a:ext cx="2244960" cy="1754640"/>
            </a:xfrm>
            <a:custGeom>
              <a:avLst/>
              <a:gdLst/>
              <a:ahLst/>
              <a:rect l="l" t="t" r="r" b="b"/>
              <a:pathLst>
                <a:path w="1905354" h="1640224">
                  <a:moveTo>
                    <a:pt x="0" y="164022"/>
                  </a:moveTo>
                  <a:cubicBezTo>
                    <a:pt x="0" y="73435"/>
                    <a:pt x="73435" y="0"/>
                    <a:pt x="164022" y="0"/>
                  </a:cubicBezTo>
                  <a:lnTo>
                    <a:pt x="1741332" y="0"/>
                  </a:lnTo>
                  <a:cubicBezTo>
                    <a:pt x="1831919" y="0"/>
                    <a:pt x="1905354" y="73435"/>
                    <a:pt x="1905354" y="164022"/>
                  </a:cubicBezTo>
                  <a:lnTo>
                    <a:pt x="1905354" y="1476202"/>
                  </a:lnTo>
                  <a:cubicBezTo>
                    <a:pt x="1905354" y="1566789"/>
                    <a:pt x="1831919" y="1640224"/>
                    <a:pt x="1741332" y="1640224"/>
                  </a:cubicBezTo>
                  <a:lnTo>
                    <a:pt x="164022" y="1640224"/>
                  </a:lnTo>
                  <a:cubicBezTo>
                    <a:pt x="73435" y="1640224"/>
                    <a:pt x="0" y="1566789"/>
                    <a:pt x="0" y="1476202"/>
                  </a:cubicBezTo>
                  <a:lnTo>
                    <a:pt x="0" y="164022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4472c4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numCol="1" spcCol="1440" lIns="78480" rIns="78480" tIns="68400" bIns="68400" anchor="ctr">
              <a:noAutofit/>
            </a:bodyPr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</a:pPr>
              <a:r>
                <a:rPr b="1" lang="ru-RU" sz="1600" spc="-1" strike="noStrike">
                  <a:solidFill>
                    <a:srgbClr val="000000"/>
                  </a:solidFill>
                  <a:latin typeface="Calibri"/>
                </a:rPr>
                <a:t>Рациональная организация рабочего  пространства, предназначенного для работы с заявителем</a:t>
              </a:r>
              <a:endParaRPr b="0" lang="ru-RU" sz="1600" spc="-1" strike="noStrike">
                <a:latin typeface="XO Oriel"/>
              </a:endParaRPr>
            </a:p>
          </p:txBody>
        </p:sp>
        <p:sp>
          <p:nvSpPr>
            <p:cNvPr id="271" name="Полилиния 16"/>
            <p:cNvSpPr/>
            <p:nvPr/>
          </p:nvSpPr>
          <p:spPr>
            <a:xfrm>
              <a:off x="7996320" y="1646280"/>
              <a:ext cx="2806200" cy="1274040"/>
            </a:xfrm>
            <a:custGeom>
              <a:avLst/>
              <a:gdLst/>
              <a:ahLst/>
              <a:rect l="l" t="t" r="r" b="b"/>
              <a:pathLst>
                <a:path w="2381692" h="1190846">
                  <a:moveTo>
                    <a:pt x="0" y="119085"/>
                  </a:moveTo>
                  <a:cubicBezTo>
                    <a:pt x="0" y="53316"/>
                    <a:pt x="53316" y="0"/>
                    <a:pt x="119085" y="0"/>
                  </a:cubicBezTo>
                  <a:lnTo>
                    <a:pt x="2262607" y="0"/>
                  </a:lnTo>
                  <a:cubicBezTo>
                    <a:pt x="2328376" y="0"/>
                    <a:pt x="2381692" y="53316"/>
                    <a:pt x="2381692" y="119085"/>
                  </a:cubicBezTo>
                  <a:lnTo>
                    <a:pt x="2381692" y="1071761"/>
                  </a:lnTo>
                  <a:cubicBezTo>
                    <a:pt x="2381692" y="1137530"/>
                    <a:pt x="2328376" y="1190846"/>
                    <a:pt x="2262607" y="1190846"/>
                  </a:cubicBezTo>
                  <a:lnTo>
                    <a:pt x="119085" y="1190846"/>
                  </a:lnTo>
                  <a:cubicBezTo>
                    <a:pt x="53316" y="1190846"/>
                    <a:pt x="0" y="1137530"/>
                    <a:pt x="0" y="1071761"/>
                  </a:cubicBezTo>
                  <a:lnTo>
                    <a:pt x="0" y="119085"/>
                  </a:lnTo>
                  <a:close/>
                </a:path>
              </a:pathLst>
            </a:custGeom>
            <a:solidFill>
              <a:srgbClr val="4472c4"/>
            </a:solidFill>
            <a:ln>
              <a:solidFill>
                <a:srgbClr val="ff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numCol="1" spcCol="1440" lIns="61560" rIns="61560" tIns="52560" bIns="52560" anchor="ctr">
              <a:noAutofit/>
            </a:bodyPr>
            <a:p>
              <a:pPr algn="ctr">
                <a:lnSpc>
                  <a:spcPct val="90000"/>
                </a:lnSpc>
                <a:spcAft>
                  <a:spcPts val="490"/>
                </a:spcAft>
                <a:buNone/>
              </a:pPr>
              <a:r>
                <a:rPr b="0" lang="ru-RU" sz="1400" spc="-1" strike="noStrike">
                  <a:solidFill>
                    <a:srgbClr val="ffffff"/>
                  </a:solidFill>
                  <a:latin typeface="Calibri"/>
                </a:rPr>
                <a:t>Временные затраты на рассмотрение документов заявителя на заседании комиссии.</a:t>
              </a:r>
              <a:endParaRPr b="0" lang="ru-RU" sz="1400" spc="-1" strike="noStrike">
                <a:latin typeface="XO Oriel"/>
              </a:endParaRPr>
            </a:p>
          </p:txBody>
        </p:sp>
        <p:sp>
          <p:nvSpPr>
            <p:cNvPr id="272" name="Полилиния 17"/>
            <p:cNvSpPr/>
            <p:nvPr/>
          </p:nvSpPr>
          <p:spPr>
            <a:xfrm>
              <a:off x="8330760" y="3170160"/>
              <a:ext cx="2806200" cy="1754640"/>
            </a:xfrm>
            <a:custGeom>
              <a:avLst/>
              <a:gdLst/>
              <a:ahLst/>
              <a:rect l="l" t="t" r="r" b="b"/>
              <a:pathLst>
                <a:path w="2381692" h="1640224">
                  <a:moveTo>
                    <a:pt x="0" y="164022"/>
                  </a:moveTo>
                  <a:cubicBezTo>
                    <a:pt x="0" y="73435"/>
                    <a:pt x="73435" y="0"/>
                    <a:pt x="164022" y="0"/>
                  </a:cubicBezTo>
                  <a:lnTo>
                    <a:pt x="2217670" y="0"/>
                  </a:lnTo>
                  <a:cubicBezTo>
                    <a:pt x="2308257" y="0"/>
                    <a:pt x="2381692" y="73435"/>
                    <a:pt x="2381692" y="164022"/>
                  </a:cubicBezTo>
                  <a:lnTo>
                    <a:pt x="2381692" y="1476202"/>
                  </a:lnTo>
                  <a:cubicBezTo>
                    <a:pt x="2381692" y="1566789"/>
                    <a:pt x="2308257" y="1640224"/>
                    <a:pt x="2217670" y="1640224"/>
                  </a:cubicBezTo>
                  <a:lnTo>
                    <a:pt x="164022" y="1640224"/>
                  </a:lnTo>
                  <a:cubicBezTo>
                    <a:pt x="73435" y="1640224"/>
                    <a:pt x="0" y="1566789"/>
                    <a:pt x="0" y="1476202"/>
                  </a:cubicBezTo>
                  <a:lnTo>
                    <a:pt x="0" y="16402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numCol="1" spcCol="1440" lIns="74880" rIns="74880" tIns="65880" bIns="65880" anchor="ctr">
              <a:noAutofit/>
            </a:bodyPr>
            <a:p>
              <a:pPr algn="ctr">
                <a:lnSpc>
                  <a:spcPct val="90000"/>
                </a:lnSpc>
                <a:spcAft>
                  <a:spcPts val="490"/>
                </a:spcAft>
                <a:buNone/>
              </a:pPr>
              <a:r>
                <a:rPr b="1" lang="ru-RU" sz="1400" spc="-1" strike="noStrike">
                  <a:solidFill>
                    <a:srgbClr val="ffffff"/>
                  </a:solidFill>
                  <a:latin typeface="Calibri"/>
                </a:rPr>
                <a:t>Рациональная организация рабочего  пространства, предназначенного для работы с заявителем</a:t>
              </a:r>
              <a:endParaRPr b="0" lang="ru-RU" sz="1400" spc="-1" strike="noStrike">
                <a:latin typeface="XO Oriel"/>
              </a:endParaRPr>
            </a:p>
          </p:txBody>
        </p:sp>
        <p:sp>
          <p:nvSpPr>
            <p:cNvPr id="273" name="Полилиния 19"/>
            <p:cNvSpPr/>
            <p:nvPr/>
          </p:nvSpPr>
          <p:spPr>
            <a:xfrm>
              <a:off x="8355960" y="3110040"/>
              <a:ext cx="2244960" cy="1814760"/>
            </a:xfrm>
            <a:custGeom>
              <a:avLst/>
              <a:gdLst/>
              <a:ahLst/>
              <a:rect l="l" t="t" r="r" b="b"/>
              <a:pathLst>
                <a:path w="1905354" h="1640224">
                  <a:moveTo>
                    <a:pt x="0" y="164022"/>
                  </a:moveTo>
                  <a:cubicBezTo>
                    <a:pt x="0" y="73435"/>
                    <a:pt x="73435" y="0"/>
                    <a:pt x="164022" y="0"/>
                  </a:cubicBezTo>
                  <a:lnTo>
                    <a:pt x="1741332" y="0"/>
                  </a:lnTo>
                  <a:cubicBezTo>
                    <a:pt x="1831919" y="0"/>
                    <a:pt x="1905354" y="73435"/>
                    <a:pt x="1905354" y="164022"/>
                  </a:cubicBezTo>
                  <a:lnTo>
                    <a:pt x="1905354" y="1476202"/>
                  </a:lnTo>
                  <a:cubicBezTo>
                    <a:pt x="1905354" y="1566789"/>
                    <a:pt x="1831919" y="1640224"/>
                    <a:pt x="1741332" y="1640224"/>
                  </a:cubicBezTo>
                  <a:lnTo>
                    <a:pt x="164022" y="1640224"/>
                  </a:lnTo>
                  <a:cubicBezTo>
                    <a:pt x="73435" y="1640224"/>
                    <a:pt x="0" y="1566789"/>
                    <a:pt x="0" y="1476202"/>
                  </a:cubicBezTo>
                  <a:lnTo>
                    <a:pt x="0" y="164022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4472c4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</p:grpSp>
      <p:sp>
        <p:nvSpPr>
          <p:cNvPr id="274" name="Прямая соединительная линия 3"/>
          <p:cNvSpPr/>
          <p:nvPr/>
        </p:nvSpPr>
        <p:spPr>
          <a:xfrm>
            <a:off x="7995960" y="2726280"/>
            <a:ext cx="11880" cy="1152000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Прямоугольник 20"/>
          <p:cNvSpPr/>
          <p:nvPr/>
        </p:nvSpPr>
        <p:spPr>
          <a:xfrm>
            <a:off x="8536680" y="3056040"/>
            <a:ext cx="1783440" cy="164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</a:rPr>
              <a:t>Внедрение электронной рассылки документов членам комиссии для предварительного ознакомления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76" name="Прямая соединительная линия 22"/>
          <p:cNvSpPr/>
          <p:nvPr/>
        </p:nvSpPr>
        <p:spPr>
          <a:xfrm>
            <a:off x="8007840" y="3878280"/>
            <a:ext cx="348120" cy="8280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2871</TotalTime>
  <Application>Редактор_презентаций/2.3.0.0$Linux_X86_64 LibreOffice_project/01ffa5329b2b028a19d4810c8ae7e18fece27084</Application>
  <AppVersion>15.0000</AppVersion>
  <Words>847</Words>
  <Paragraphs>202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2019-04-02T07:58:05Z</dcterms:created>
  <dc:creator>Microsoft Office User</dc:creator>
  <dc:description/>
  <dc:language>ru-RU</dc:language>
  <cp:lastModifiedBy>User</cp:lastModifiedBy>
  <cp:lastPrinted>2020-12-09T05:44:08Z</cp:lastPrinted>
  <dcterms:modified xsi:type="dcterms:W3CDTF">2021-03-22T06:26:32Z</dcterms:modified>
  <cp:revision>133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13</vt:i4>
  </property>
</Properties>
</file>